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comments/comment1.xml" ContentType="application/vnd.openxmlformats-officedocument.presentationml.comments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ags/tag3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4" r:id="rId3"/>
    <p:sldMasterId id="2147483686" r:id="rId4"/>
    <p:sldMasterId id="2147483699" r:id="rId5"/>
    <p:sldMasterId id="2147483714" r:id="rId6"/>
    <p:sldMasterId id="2147483729" r:id="rId7"/>
    <p:sldMasterId id="2147483744" r:id="rId8"/>
  </p:sldMasterIdLst>
  <p:notesMasterIdLst>
    <p:notesMasterId r:id="rId57"/>
  </p:notesMasterIdLst>
  <p:sldIdLst>
    <p:sldId id="731" r:id="rId9"/>
    <p:sldId id="682" r:id="rId10"/>
    <p:sldId id="264" r:id="rId11"/>
    <p:sldId id="683" r:id="rId12"/>
    <p:sldId id="684" r:id="rId13"/>
    <p:sldId id="685" r:id="rId14"/>
    <p:sldId id="453" r:id="rId15"/>
    <p:sldId id="455" r:id="rId16"/>
    <p:sldId id="457" r:id="rId17"/>
    <p:sldId id="456" r:id="rId18"/>
    <p:sldId id="458" r:id="rId19"/>
    <p:sldId id="553" r:id="rId20"/>
    <p:sldId id="554" r:id="rId21"/>
    <p:sldId id="555" r:id="rId22"/>
    <p:sldId id="559" r:id="rId23"/>
    <p:sldId id="546" r:id="rId24"/>
    <p:sldId id="556" r:id="rId25"/>
    <p:sldId id="557" r:id="rId26"/>
    <p:sldId id="558" r:id="rId27"/>
    <p:sldId id="605" r:id="rId28"/>
    <p:sldId id="634" r:id="rId29"/>
    <p:sldId id="730" r:id="rId30"/>
    <p:sldId id="658" r:id="rId31"/>
    <p:sldId id="659" r:id="rId32"/>
    <p:sldId id="660" r:id="rId33"/>
    <p:sldId id="686" r:id="rId34"/>
    <p:sldId id="637" r:id="rId35"/>
    <p:sldId id="638" r:id="rId36"/>
    <p:sldId id="639" r:id="rId37"/>
    <p:sldId id="643" r:id="rId38"/>
    <p:sldId id="687" r:id="rId39"/>
    <p:sldId id="688" r:id="rId40"/>
    <p:sldId id="644" r:id="rId41"/>
    <p:sldId id="645" r:id="rId42"/>
    <p:sldId id="689" r:id="rId43"/>
    <p:sldId id="646" r:id="rId44"/>
    <p:sldId id="647" r:id="rId45"/>
    <p:sldId id="648" r:id="rId46"/>
    <p:sldId id="649" r:id="rId47"/>
    <p:sldId id="651" r:id="rId48"/>
    <p:sldId id="690" r:id="rId49"/>
    <p:sldId id="652" r:id="rId50"/>
    <p:sldId id="653" r:id="rId51"/>
    <p:sldId id="654" r:id="rId52"/>
    <p:sldId id="655" r:id="rId53"/>
    <p:sldId id="656" r:id="rId54"/>
    <p:sldId id="657" r:id="rId55"/>
    <p:sldId id="691" r:id="rId5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33FF"/>
    <a:srgbClr val="FF0000"/>
    <a:srgbClr val="FF7C80"/>
    <a:srgbClr val="C0C0C0"/>
    <a:srgbClr val="33CCFF"/>
    <a:srgbClr val="CC0066"/>
    <a:srgbClr val="009900"/>
    <a:srgbClr val="0000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80"/>
    <p:restoredTop sz="86410"/>
  </p:normalViewPr>
  <p:slideViewPr>
    <p:cSldViewPr snapToGrid="0" showGuides="1">
      <p:cViewPr varScale="1">
        <p:scale>
          <a:sx n="114" d="100"/>
          <a:sy n="114" d="100"/>
        </p:scale>
        <p:origin x="-2010" y="306"/>
      </p:cViewPr>
      <p:guideLst>
        <p:guide orient="horz" pos="215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 varScale="1">
      <p:scale>
        <a:sx n="1" d="1"/>
        <a:sy n="1" d="1"/>
      </p:scale>
      <p:origin x="0" y="-797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9T12:37:00.782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页眉占位符 6656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b="0" dirty="0"/>
          </a:p>
        </p:txBody>
      </p:sp>
      <p:sp>
        <p:nvSpPr>
          <p:cNvPr id="66563" name="日期占位符 66562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b="0" dirty="0"/>
          </a:p>
        </p:txBody>
      </p:sp>
      <p:sp>
        <p:nvSpPr>
          <p:cNvPr id="66564" name="幻灯片图像占位符 665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6565" name="文本占位符 66564"/>
          <p:cNvSpPr>
            <a:spLocks noGrp="1"/>
          </p:cNvSpPr>
          <p:nvPr>
            <p:ph type="body" sz="quarter" idx="3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6566" name="页脚占位符 66565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b="0" dirty="0"/>
          </a:p>
        </p:txBody>
      </p:sp>
      <p:sp>
        <p:nvSpPr>
          <p:cNvPr id="66567" name="灯片编号占位符 66566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b="0" dirty="0"/>
              <a:pPr lvl="0" algn="r"/>
              <a:t>‹#›</a:t>
            </a:fld>
            <a:endParaRPr lang="zh-CN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pPr lvl="0" algn="r"/>
              <a:t>15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D5A623-AFE6-4789-AD88-B1CC6873CB06}" type="datetimeFigureOut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>
                <a:defRPr/>
              </a:pPr>
              <a:t>2021/6/7 Monday</a:t>
            </a:fld>
            <a:endParaRPr lang="zh-CN" altLang="en-US" smtClean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4" descr="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1643063" y="2000250"/>
            <a:ext cx="6072188" cy="4357688"/>
          </a:xfrm>
          <a:prstGeom prst="rect">
            <a:avLst/>
          </a:prstGeom>
          <a:gradFill flip="none" rotWithShape="1">
            <a:gsLst>
              <a:gs pos="0">
                <a:srgbClr val="31859C">
                  <a:shade val="30000"/>
                  <a:satMod val="115000"/>
                  <a:alpha val="41000"/>
                </a:srgbClr>
              </a:gs>
              <a:gs pos="50000">
                <a:srgbClr val="31859C">
                  <a:shade val="67500"/>
                  <a:satMod val="115000"/>
                  <a:alpha val="70000"/>
                </a:srgbClr>
              </a:gs>
              <a:gs pos="100000">
                <a:srgbClr val="31859C">
                  <a:shade val="100000"/>
                  <a:satMod val="115000"/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b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85800" y="3197225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7200" y="1411288"/>
            <a:ext cx="82296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73025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0825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85800" y="3143250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7200" y="1411288"/>
            <a:ext cx="82296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7200" y="1411288"/>
            <a:ext cx="82296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7"/>
          <p:cNvSpPr>
            <a:spLocks noGrp="1"/>
          </p:cNvSpPr>
          <p:nvPr>
            <p:ph type="ftr" sz="quarter" idx="1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7200" y="1411288"/>
            <a:ext cx="82296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786063" y="1054100"/>
            <a:ext cx="5903913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7200" y="1411288"/>
            <a:ext cx="82296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lstStyle/>
          <a:p>
            <a:pPr eaLnBrk="1" hangingPunct="1"/>
            <a:fld id="{9A0DB2DC-4C9A-4742-B13C-FB6460FD3503}" type="slidenum">
              <a:rPr lang="en-US" altLang="zh-CN" dirty="0"/>
              <a:pPr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标题幻灯片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7169"/>
          <p:cNvSpPr>
            <a:spLocks noGrp="1" noRot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171" name="副标题 7170"/>
          <p:cNvSpPr>
            <a:spLocks noGrp="1" noRot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75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8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hlink"/>
              </a:buClr>
              <a:buSzPct val="85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85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sp>
        <p:nvSpPr>
          <p:cNvPr id="7172" name="日期占位符 7171"/>
          <p:cNvSpPr>
            <a:spLocks noGrp="1"/>
          </p:cNvSpPr>
          <p:nvPr>
            <p:ph type="dt" sz="half" idx="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3" name="页脚占位符 717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7174" name="灯片编号占位符 717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4184968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408" y="1905000"/>
            <a:ext cx="4184968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zh-CN" altLang="en-US" dirty="0">
                <a:solidFill>
                  <a:srgbClr val="007A77"/>
                </a:solidFill>
              </a:rPr>
              <a:pPr/>
              <a:t>2021/6/7 Monday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609600"/>
            <a:ext cx="2135188" cy="5489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09600"/>
            <a:ext cx="6281784" cy="5489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zh-CN" altLang="en-US" dirty="0">
                <a:solidFill>
                  <a:srgbClr val="007A77"/>
                </a:solidFill>
              </a:rPr>
              <a:pPr/>
              <a:t>2021/6/7 Monday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7A77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07A77"/>
                </a:solidFill>
              </a:rPr>
              <a:pPr/>
              <a:t>‹#›</a:t>
            </a:fld>
            <a:endParaRPr lang="zh-CN" altLang="en-US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  <a:pPr lvl="0"/>
              <a:t>2021/6/7 Monday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85800" y="3197225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 b="0">
              <a:solidFill>
                <a:prstClr val="white"/>
              </a:solidFill>
            </a:endParaRPr>
          </a:p>
        </p:txBody>
      </p:sp>
      <p:pic>
        <p:nvPicPr>
          <p:cNvPr id="2056" name="图片 12" descr="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ectangle 95"/>
          <p:cNvSpPr>
            <a:spLocks noChangeArrowheads="1"/>
          </p:cNvSpPr>
          <p:nvPr/>
        </p:nvSpPr>
        <p:spPr bwMode="gray">
          <a:xfrm>
            <a:off x="0" y="0"/>
            <a:ext cx="9144000" cy="990600"/>
          </a:xfrm>
          <a:prstGeom prst="rect">
            <a:avLst/>
          </a:prstGeom>
          <a:gradFill rotWithShape="1">
            <a:gsLst>
              <a:gs pos="0">
                <a:schemeClr val="accent1">
                  <a:alpha val="39999"/>
                </a:schemeClr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800" b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250" y="71438"/>
            <a:ext cx="42624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000" b="0" spc="300" dirty="0">
                <a:solidFill>
                  <a:srgbClr val="918415">
                    <a:lumMod val="5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此处增加</a:t>
            </a:r>
            <a:r>
              <a:rPr lang="en-US" altLang="zh-CN" sz="3000" b="0" spc="300" dirty="0">
                <a:solidFill>
                  <a:srgbClr val="918415">
                    <a:lumMod val="5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sz="3000" b="0" spc="300" dirty="0">
                <a:solidFill>
                  <a:srgbClr val="918415">
                    <a:lumMod val="5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模板名称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/>
          <a:p>
            <a:pPr>
              <a:defRPr/>
            </a:pPr>
            <a:fld id="{5D57744F-37AF-4F2C-9DE1-891213349C27}" type="datetimeFigureOut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>
                <a:defRPr/>
              </a:pPr>
              <a:t>2021/6/7 Monday</a:t>
            </a:fld>
            <a:endParaRPr lang="zh-CN" altLang="en-US" smtClean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lIns="45720" rIns="45720" rtlCol="0" anchor="ctr"/>
          <a:lstStyle/>
          <a:p>
            <a:fld id="{9A0DB2DC-4C9A-4742-B13C-FB6460FD3503}" type="slidenum">
              <a:rPr lang="zh-CN" altLang="en-US" dirty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7200" y="1411288"/>
            <a:ext cx="82296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73025" y="6400800"/>
            <a:ext cx="3200400" cy="284163"/>
          </a:xfrm>
          <a:prstGeom prst="rect">
            <a:avLst/>
          </a:prstGeom>
        </p:spPr>
        <p:txBody>
          <a:bodyPr vert="horz" rtlCol="0" anchor="b"/>
          <a:lstStyle/>
          <a:p>
            <a:pPr>
              <a:defRPr/>
            </a:pPr>
            <a:fld id="{D2AC8D0E-3AE3-40D5-9EF5-10F83396519F}" type="datetimeFigureOut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>
                <a:defRPr/>
              </a:pPr>
              <a:t>2021/6/7 Monday</a:t>
            </a:fld>
            <a:endParaRPr lang="zh-CN" altLang="en-US" smtClean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0825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lIns="45720" rIns="45720" rtlCol="0" anchor="ctr"/>
          <a:lstStyle/>
          <a:p>
            <a:fld id="{9A0DB2DC-4C9A-4742-B13C-FB6460FD3503}" type="slidenum">
              <a:rPr lang="zh-CN" altLang="en-US" dirty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85800" y="3143250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/>
          <a:p>
            <a:pPr>
              <a:defRPr/>
            </a:pPr>
            <a:fld id="{974D544A-02B9-44CC-ADBC-022D5F4C8180}" type="datetimeFigureOut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>
                <a:defRPr/>
              </a:pPr>
              <a:t>2021/6/7 Monday</a:t>
            </a:fld>
            <a:endParaRPr lang="zh-CN" altLang="en-US" smtClean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lIns="45720" rIns="45720" rtlCol="0" anchor="ctr"/>
          <a:lstStyle/>
          <a:p>
            <a:fld id="{9A0DB2DC-4C9A-4742-B13C-FB6460FD3503}" type="slidenum">
              <a:rPr lang="zh-CN" altLang="en-US" dirty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7200" y="1411288"/>
            <a:ext cx="82296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/>
          <a:p>
            <a:pPr>
              <a:defRPr/>
            </a:pPr>
            <a:fld id="{C8F4C7BC-C299-43AC-8CC8-A02D8D3C7B62}" type="datetimeFigureOut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>
                <a:defRPr/>
              </a:pPr>
              <a:t>2021/6/7 Monday</a:t>
            </a:fld>
            <a:endParaRPr lang="zh-CN" altLang="en-US" smtClean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lIns="45720" rIns="45720" rtlCol="0" anchor="ctr"/>
          <a:lstStyle/>
          <a:p>
            <a:fld id="{9A0DB2DC-4C9A-4742-B13C-FB6460FD3503}" type="slidenum">
              <a:rPr lang="zh-CN" altLang="en-US" dirty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7200" y="1411288"/>
            <a:ext cx="82296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/>
          <a:p>
            <a:pPr>
              <a:defRPr/>
            </a:pPr>
            <a:fld id="{A7523E09-4FCB-4A02-AED3-68898A4F4CAF}" type="datetimeFigureOut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>
                <a:defRPr/>
              </a:pPr>
              <a:t>2021/6/7 Monday</a:t>
            </a:fld>
            <a:endParaRPr lang="zh-CN" altLang="en-US" smtClean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7"/>
          <p:cNvSpPr>
            <a:spLocks noGrp="1"/>
          </p:cNvSpPr>
          <p:nvPr>
            <p:ph type="ftr" sz="quarter" idx="1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lIns="45720" rIns="45720" rtlCol="0" anchor="ctr"/>
          <a:lstStyle/>
          <a:p>
            <a:fld id="{9A0DB2DC-4C9A-4742-B13C-FB6460FD3503}" type="slidenum">
              <a:rPr lang="zh-CN" altLang="en-US" dirty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7200" y="1411288"/>
            <a:ext cx="82296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/>
          <a:p>
            <a:pPr>
              <a:defRPr/>
            </a:pPr>
            <a:fld id="{A2D8FB7C-BAB7-4FF2-811D-99C54F9C381D}" type="datetimeFigureOut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>
                <a:defRPr/>
              </a:pPr>
              <a:t>2021/6/7 Monday</a:t>
            </a:fld>
            <a:endParaRPr lang="zh-CN" altLang="en-US" smtClean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lIns="45720" rIns="45720" rtlCol="0" anchor="ctr"/>
          <a:lstStyle/>
          <a:p>
            <a:fld id="{9A0DB2DC-4C9A-4742-B13C-FB6460FD3503}" type="slidenum">
              <a:rPr lang="zh-CN" altLang="en-US" dirty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D5A623-AFE6-4789-AD88-B1CC6873CB06}" type="datetimeFigureOut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>
                <a:defRPr/>
              </a:pPr>
              <a:t>2021/6/7 Monday</a:t>
            </a:fld>
            <a:endParaRPr lang="zh-CN" altLang="en-US" smtClean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786063" y="1054100"/>
            <a:ext cx="5903913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/>
          <a:p>
            <a:pPr>
              <a:defRPr/>
            </a:pPr>
            <a:fld id="{0646CA52-3987-4AD6-821C-74270B89EA38}" type="datetimeFigureOut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>
                <a:defRPr/>
              </a:pPr>
              <a:t>2021/6/7 Monday</a:t>
            </a:fld>
            <a:endParaRPr lang="zh-CN" altLang="en-US" smtClean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lIns="45720" rIns="45720" rtlCol="0" anchor="ctr"/>
          <a:lstStyle/>
          <a:p>
            <a:fld id="{9A0DB2DC-4C9A-4742-B13C-FB6460FD3503}" type="slidenum">
              <a:rPr lang="zh-CN" altLang="en-US" dirty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 vert="horz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buFont typeface="Wingdings 2" panose="05020102010507070707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D5A623-AFE6-4789-AD88-B1CC6873CB06}" type="datetimeFigureOut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>
                <a:defRPr/>
              </a:pPr>
              <a:t>2021/6/7 Monday</a:t>
            </a:fld>
            <a:endParaRPr lang="zh-CN" altLang="en-US" smtClean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7200" y="1411288"/>
            <a:ext cx="82296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 b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/>
          <a:p>
            <a:pPr>
              <a:defRPr/>
            </a:pPr>
            <a:fld id="{C01A89BC-59DF-4D65-AF59-5E10603A628C}" type="datetimeFigureOut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>
                <a:defRPr/>
              </a:pPr>
              <a:t>2021/6/7 Monday</a:t>
            </a:fld>
            <a:endParaRPr lang="zh-CN" altLang="en-US" smtClean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/>
          <a:p>
            <a:pPr>
              <a:defRPr/>
            </a:pPr>
            <a:endParaRPr lang="en-US" altLang="zh-CN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</p:spPr>
        <p:txBody>
          <a:bodyPr vert="horz" lIns="45720" rIns="45720" rtlCol="0" anchor="ctr"/>
          <a:lstStyle/>
          <a:p>
            <a:fld id="{9A0DB2DC-4C9A-4742-B13C-FB6460FD3503}" type="slidenum">
              <a:rPr lang="zh-CN" altLang="en-US" dirty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  <a:pPr lvl="0"/>
              <a:t>2021/6/7 Monday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pPr lvl="0"/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blinds dir="vert"/>
  </p:transition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613"/>
            <a:ext cx="9144000" cy="179388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0">
              <a:solidFill>
                <a:prstClr val="white"/>
              </a:solidFill>
            </a:endParaRPr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 b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 b="0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  <a:noFill/>
        </p:spPr>
        <p:txBody>
          <a:bodyPr vert="horz" wrap="square" lIns="45720" tIns="45720" rIns="45720" bIns="45720" numCol="1" anchor="ctr" anchorCtr="0" compatLnSpc="1"/>
          <a:lstStyle>
            <a:lvl1pPr algn="ctr">
              <a:defRPr sz="1100">
                <a:solidFill>
                  <a:srgbClr val="636363"/>
                </a:solidFill>
              </a:defRPr>
            </a:lvl1pPr>
          </a:lstStyle>
          <a:p>
            <a:fld id="{9A0DB2DC-4C9A-4742-B13C-FB6460FD3503}" type="slidenum">
              <a:rPr lang="en-US" altLang="zh-CN" b="0" dirty="0"/>
              <a:pPr/>
              <a:t>‹#›</a:t>
            </a:fld>
            <a:endParaRPr lang="en-US" altLang="zh-CN" b="0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5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0">
              <a:solidFill>
                <a:prstClr val="white"/>
              </a:solidFill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b="0" smtClean="0">
              <a:solidFill>
                <a:prstClr val="black"/>
              </a:solidFill>
            </a:endParaRPr>
          </a:p>
        </p:txBody>
      </p:sp>
      <p:pic>
        <p:nvPicPr>
          <p:cNvPr id="1034" name="Picture 8" descr="0028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685800" y="114300"/>
            <a:ext cx="7772400" cy="296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051050" y="0"/>
            <a:ext cx="5280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b="0" smtClean="0">
                <a:solidFill>
                  <a:srgbClr val="FF9933"/>
                </a:solidFill>
                <a:ea typeface="黑体" panose="02010609060101010101" pitchFamily="49" charset="-122"/>
              </a:rPr>
              <a:t>第</a:t>
            </a:r>
            <a:r>
              <a:rPr lang="en-US" altLang="zh-CN" b="0" smtClean="0">
                <a:solidFill>
                  <a:srgbClr val="FF9933"/>
                </a:solidFill>
                <a:ea typeface="黑体" panose="02010609060101010101" pitchFamily="49" charset="-122"/>
              </a:rPr>
              <a:t>2</a:t>
            </a:r>
            <a:r>
              <a:rPr lang="zh-CN" altLang="en-US" b="0" smtClean="0">
                <a:solidFill>
                  <a:srgbClr val="FF9933"/>
                </a:solidFill>
                <a:ea typeface="黑体" panose="02010609060101010101" pitchFamily="49" charset="-122"/>
              </a:rPr>
              <a:t>章  	</a:t>
            </a:r>
            <a:r>
              <a:rPr lang="en-US" altLang="zh-CN" b="0" smtClean="0">
                <a:solidFill>
                  <a:srgbClr val="FF9933"/>
                </a:solidFill>
                <a:ea typeface="黑体" panose="02010609060101010101" pitchFamily="49" charset="-122"/>
              </a:rPr>
              <a:t>MCS-51</a:t>
            </a:r>
            <a:r>
              <a:rPr lang="zh-CN" altLang="en-US" b="0" smtClean="0">
                <a:solidFill>
                  <a:srgbClr val="FF9933"/>
                </a:solidFill>
                <a:ea typeface="黑体" panose="02010609060101010101" pitchFamily="49" charset="-122"/>
              </a:rPr>
              <a:t>单片机内部并行口及其应用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>
    <p:zo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ß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Þ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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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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endParaRPr lang="zh-CN" altLang="en-US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A0DB2DC-4C9A-4742-B13C-FB6460FD3503}" type="slidenum">
              <a:rPr lang="zh-CN" altLang="en-US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‹#›</a:t>
            </a:fld>
            <a:endParaRPr lang="zh-CN" altLang="en-US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6145"/>
          <p:cNvSpPr>
            <a:spLocks noGrp="1" noRot="1"/>
          </p:cNvSpPr>
          <p:nvPr>
            <p:ph type="title"/>
          </p:nvPr>
        </p:nvSpPr>
        <p:spPr>
          <a:xfrm>
            <a:off x="301625" y="6096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文本占位符 6146"/>
          <p:cNvSpPr>
            <a:spLocks noGrp="1" noRot="1"/>
          </p:cNvSpPr>
          <p:nvPr>
            <p:ph type="body" idx="1"/>
          </p:nvPr>
        </p:nvSpPr>
        <p:spPr>
          <a:xfrm>
            <a:off x="301625" y="1905000"/>
            <a:ext cx="8540750" cy="41941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148" name="日期占位符 6147"/>
          <p:cNvSpPr>
            <a:spLocks noGrp="1"/>
          </p:cNvSpPr>
          <p:nvPr>
            <p:ph type="dt" sz="half" idx="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fld id="{BB962C8B-B14F-4D97-AF65-F5344CB8AC3E}" type="datetime1">
              <a:rPr lang="zh-CN" altLang="en-US" b="0" dirty="0">
                <a:solidFill>
                  <a:srgbClr val="007A77"/>
                </a:solidFill>
              </a:rPr>
              <a:pPr/>
              <a:t>2021/6/7 Monday</a:t>
            </a:fld>
            <a:endParaRPr lang="zh-CN" altLang="en-US" b="0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9" name="页脚占位符 614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endParaRPr lang="zh-CN" altLang="en-US" b="0" dirty="0">
              <a:solidFill>
                <a:srgbClr val="007A77"/>
              </a:solidFill>
            </a:endParaRPr>
          </a:p>
        </p:txBody>
      </p:sp>
      <p:sp>
        <p:nvSpPr>
          <p:cNvPr id="6150" name="灯片编号占位符 614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9A0DB2DC-4C9A-4742-B13C-FB6460FD3503}" type="slidenum">
              <a:rPr lang="zh-CN" altLang="en-US" b="0" dirty="0">
                <a:solidFill>
                  <a:srgbClr val="007A77"/>
                </a:solidFill>
              </a:rPr>
              <a:pPr/>
              <a:t>‹#›</a:t>
            </a:fld>
            <a:endParaRPr lang="zh-CN" altLang="en-US" b="0" dirty="0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v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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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 cstate="prin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spcBef>
                <a:spcPct val="0"/>
              </a:spcBef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kumimoji="0" sz="1400" b="0">
                <a:latin typeface="+mn-lt"/>
              </a:defRPr>
            </a:lvl1pPr>
          </a:lstStyle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/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 cstate="prin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spcBef>
                <a:spcPct val="0"/>
              </a:spcBef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kumimoji="0" sz="1400" b="0">
                <a:latin typeface="+mn-lt"/>
              </a:defRPr>
            </a:lvl1pPr>
          </a:lstStyle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/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 cstate="prin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spcBef>
                <a:spcPct val="0"/>
              </a:spcBef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kumimoji="0" sz="1400" b="0">
                <a:latin typeface="+mn-lt"/>
              </a:defRPr>
            </a:lvl1pPr>
          </a:lstStyle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9A0DB2DC-4C9A-4742-B13C-FB6460FD3503}" type="slidenum">
              <a:rPr lang="en-US" altLang="zh-CN" dirty="0">
                <a:solidFill>
                  <a:srgbClr val="000000"/>
                </a:solidFill>
              </a:rPr>
              <a:pPr/>
              <a:t>‹#›</a:t>
            </a:fld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613"/>
            <a:ext cx="9144000" cy="179388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 b="0">
              <a:solidFill>
                <a:prstClr val="white"/>
              </a:solidFill>
            </a:endParaRPr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CD5A623-AFE6-4789-AD88-B1CC6873CB06}" type="datetimeFigureOut">
              <a:rPr lang="zh-CN" altLang="en-US" b="0" smtClean="0">
                <a:solidFill>
                  <a:srgbClr val="2F2F2F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pPr>
                <a:defRPr/>
              </a:pPr>
              <a:t>2021/6/7 Monday</a:t>
            </a:fld>
            <a:endParaRPr lang="zh-CN" altLang="en-US" b="0" smtClean="0">
              <a:solidFill>
                <a:srgbClr val="2F2F2F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 b="0">
              <a:solidFill>
                <a:srgbClr val="2F2F2F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>
              <a:defRPr sz="1100">
                <a:solidFill>
                  <a:srgbClr val="636363"/>
                </a:solidFill>
              </a:defRPr>
            </a:lvl1pPr>
          </a:lstStyle>
          <a:p>
            <a:fld id="{9A0DB2DC-4C9A-4742-B13C-FB6460FD3503}" type="slidenum">
              <a:rPr lang="zh-CN" altLang="en-US" b="0" dirty="0">
                <a:latin typeface="Arial" panose="020B0604020202020204" pitchFamily="34" charset="0"/>
              </a:rPr>
              <a:pPr/>
              <a:t>‹#›</a:t>
            </a:fld>
            <a:endParaRPr lang="zh-CN" altLang="en-US" b="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5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 b="0">
              <a:solidFill>
                <a:prstClr val="white"/>
              </a:solidFill>
            </a:endParaRPr>
          </a:p>
        </p:txBody>
      </p:sp>
      <p:pic>
        <p:nvPicPr>
          <p:cNvPr id="1033" name="图片 7" descr="01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95"/>
          <p:cNvSpPr>
            <a:spLocks noChangeArrowheads="1"/>
          </p:cNvSpPr>
          <p:nvPr/>
        </p:nvSpPr>
        <p:spPr bwMode="gray">
          <a:xfrm>
            <a:off x="0" y="0"/>
            <a:ext cx="9144000" cy="990600"/>
          </a:xfrm>
          <a:prstGeom prst="rect">
            <a:avLst/>
          </a:prstGeom>
          <a:gradFill rotWithShape="1">
            <a:gsLst>
              <a:gs pos="0">
                <a:schemeClr val="accent1">
                  <a:alpha val="39999"/>
                </a:schemeClr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800" b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35" name="矩形 10"/>
          <p:cNvSpPr/>
          <p:nvPr userDrawn="1"/>
        </p:nvSpPr>
        <p:spPr>
          <a:xfrm>
            <a:off x="95250" y="71438"/>
            <a:ext cx="3036888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solidFill>
                  <a:srgbClr val="17496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成都信息工程学院电子实验中心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 panose="05020102010507070707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 panose="05020102010507070707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 panose="05020102010507070707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 panose="05020102010507070707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 panose="05020102010507070707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2.vml"/><Relationship Id="rId4" Type="http://schemas.openxmlformats.org/officeDocument/2006/relationships/comments" Target="../comments/commen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7897" y="1602297"/>
            <a:ext cx="784370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 smtClean="0"/>
              <a:t>    古时候男子上门提亲，若长得好看，姑娘满意，就会一脸娇羞的说</a:t>
            </a:r>
            <a:r>
              <a:rPr lang="en-US" altLang="zh-CN" b="0" dirty="0" smtClean="0"/>
              <a:t>:“</a:t>
            </a:r>
            <a:r>
              <a:rPr lang="zh-CN" altLang="en-US" b="0" dirty="0" smtClean="0"/>
              <a:t>终身大事全凭父母做主。” 如果长得丑不满意就会说</a:t>
            </a:r>
            <a:r>
              <a:rPr lang="en-US" altLang="zh-CN" b="0" dirty="0" smtClean="0"/>
              <a:t>:“</a:t>
            </a:r>
            <a:r>
              <a:rPr lang="zh-CN" altLang="en-US" b="0" dirty="0" smtClean="0"/>
              <a:t>女儿还想孝敬父母两年。” </a:t>
            </a:r>
            <a:endParaRPr lang="en-US" altLang="zh-CN" b="0" dirty="0" smtClean="0"/>
          </a:p>
          <a:p>
            <a:r>
              <a:rPr lang="en-US" altLang="zh-CN" b="0" dirty="0" smtClean="0"/>
              <a:t>     </a:t>
            </a:r>
            <a:r>
              <a:rPr lang="zh-CN" altLang="en-US" b="0" dirty="0" smtClean="0"/>
              <a:t>古时候英雄救了美女，如果英雄长得帅，美女就会一脸娇羞的说</a:t>
            </a:r>
            <a:r>
              <a:rPr lang="en-US" altLang="zh-CN" b="0" dirty="0" smtClean="0"/>
              <a:t>:“</a:t>
            </a:r>
            <a:r>
              <a:rPr lang="zh-CN" altLang="en-US" b="0" dirty="0" smtClean="0"/>
              <a:t>英雄救命之恩，小女子无以为报，唯有以身相许。” 如果不帅就会说</a:t>
            </a:r>
            <a:r>
              <a:rPr lang="en-US" altLang="zh-CN" b="0" dirty="0" smtClean="0"/>
              <a:t>:“</a:t>
            </a:r>
            <a:r>
              <a:rPr lang="zh-CN" altLang="en-US" b="0" dirty="0" smtClean="0"/>
              <a:t>英雄救命之恩，小女子无以为报，唯有来世做牛做马，报此大恩。” 从古至今，全都是套路。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85206" y="493854"/>
            <a:ext cx="35639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333FF"/>
                </a:solidFill>
              </a:rPr>
              <a:t>古今中外，全是套路</a:t>
            </a:r>
            <a:endParaRPr lang="en-US" altLang="zh-CN" dirty="0" smtClean="0">
              <a:solidFill>
                <a:srgbClr val="3333FF"/>
              </a:solidFill>
            </a:endParaRPr>
          </a:p>
          <a:p>
            <a:r>
              <a:rPr lang="zh-CN" altLang="en-US" dirty="0" smtClean="0">
                <a:solidFill>
                  <a:srgbClr val="3333FF"/>
                </a:solidFill>
              </a:rPr>
              <a:t>理解为本，熟能生巧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1315" y="1008380"/>
            <a:ext cx="8783320" cy="914019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由于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51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采用独立编址，实际地址空间可以超过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64K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。地址冲突时采用不同指令进行区分。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64KROM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64K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片外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RAM+256</a:t>
            </a:r>
            <a:r>
              <a:rPr lang="zh-CN" altLang="en-US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（或</a:t>
            </a: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256+128</a:t>
            </a:r>
            <a:r>
              <a:rPr lang="zh-CN" altLang="en-US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）片内</a:t>
            </a: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RAM</a:t>
            </a: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   </a:t>
            </a:r>
            <a:r>
              <a:rPr lang="en-US" altLang="zh-CN" dirty="0">
                <a:solidFill>
                  <a:srgbClr val="C00000"/>
                </a:solidFill>
                <a:ea typeface="楷体_GB2312" pitchFamily="49" charset="-122"/>
                <a:sym typeface="+mn-ea"/>
              </a:rPr>
              <a:t>MOVC 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          MOVX                 </a:t>
            </a: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MOV</a:t>
            </a:r>
            <a:r>
              <a:rPr lang="zh-CN" altLang="en-US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等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51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52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的区别，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51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片内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RAM128*2  52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是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128*3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                           </a:t>
            </a: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51</a:t>
            </a:r>
            <a:r>
              <a:rPr lang="zh-CN" altLang="en-US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片内</a:t>
            </a: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ROM4K  52 </a:t>
            </a:r>
            <a:r>
              <a:rPr lang="zh-CN" altLang="en-US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是</a:t>
            </a: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8K</a:t>
            </a:r>
            <a:r>
              <a:rPr lang="en-US" altLang="zh-CN" dirty="0">
                <a:solidFill>
                  <a:srgbClr val="FF0000"/>
                </a:solidFill>
                <a:ea typeface="楷体_GB2312" pitchFamily="49" charset="-122"/>
                <a:sym typeface="+mn-ea"/>
              </a:rPr>
              <a:t> 0000H-1FFFH</a:t>
            </a:r>
            <a:endParaRPr lang="en-US" altLang="zh-CN" dirty="0">
              <a:solidFill>
                <a:schemeClr val="accent2"/>
              </a:solidFill>
              <a:ea typeface="楷体_GB2312" pitchFamily="49" charset="-122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		       51</a:t>
            </a:r>
            <a:r>
              <a:rPr lang="zh-CN" altLang="en-US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无</a:t>
            </a: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T2      52</a:t>
            </a:r>
            <a:r>
              <a:rPr lang="zh-CN" altLang="en-US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有（没讲）</a:t>
            </a:r>
            <a:endParaRPr lang="en-US" altLang="zh-CN" dirty="0">
              <a:solidFill>
                <a:schemeClr val="accent2"/>
              </a:solidFill>
              <a:ea typeface="楷体_GB2312" pitchFamily="49" charset="-122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		       </a:t>
            </a: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51</a:t>
            </a:r>
            <a:r>
              <a:rPr lang="zh-CN" altLang="en-US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无</a:t>
            </a: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IPH    52</a:t>
            </a:r>
            <a:r>
              <a:rPr lang="zh-CN" altLang="en-US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有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  教材以</a:t>
            </a: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52</a:t>
            </a:r>
            <a:r>
              <a:rPr lang="zh-CN" altLang="en-US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为主，没特殊说明，指</a:t>
            </a:r>
            <a:r>
              <a:rPr lang="en-US" altLang="zh-CN" dirty="0">
                <a:solidFill>
                  <a:schemeClr val="accent2"/>
                </a:solidFill>
                <a:ea typeface="楷体_GB2312" pitchFamily="49" charset="-122"/>
                <a:sym typeface="+mn-ea"/>
              </a:rPr>
              <a:t>52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  <p:transition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文本框 29702"/>
          <p:cNvSpPr txBox="1"/>
          <p:nvPr/>
        </p:nvSpPr>
        <p:spPr>
          <a:xfrm>
            <a:off x="833755" y="232410"/>
            <a:ext cx="7645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、其余引脚总结：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8785" y="690245"/>
            <a:ext cx="8265795" cy="569277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  1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RST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复位；高电平有效，要求高电平时间大于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个机器周期。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、复位有二者方式，上电复位和按键复位。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18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19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晶振，机器周期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T</a:t>
            </a:r>
            <a:r>
              <a:rPr lang="zh-CN" altLang="en-US" baseline="-25000" dirty="0">
                <a:solidFill>
                  <a:srgbClr val="FF0000"/>
                </a:solidFill>
                <a:uFillTx/>
                <a:latin typeface="宋体" panose="02010600030101010101" pitchFamily="2" charset="-122"/>
                <a:sym typeface="+mn-ea"/>
              </a:rPr>
              <a:t>机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=12/f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；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个机器周期 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= 12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个振荡周期；例如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f=12M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T</a:t>
            </a:r>
            <a:r>
              <a:rPr lang="zh-CN" altLang="en-US" baseline="-25000" dirty="0">
                <a:solidFill>
                  <a:srgbClr val="FF0000"/>
                </a:solidFill>
                <a:uFillTx/>
                <a:latin typeface="宋体" panose="02010600030101010101" pitchFamily="2" charset="-122"/>
                <a:sym typeface="+mn-ea"/>
              </a:rPr>
              <a:t>机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=1us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。时钟周期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=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震荡周期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=1/f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EA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引脚，接高电平，先把片内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ROM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用了，不够跳到片外使用，一般都用片内，简单，成本低。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ALE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低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位地址锁仓信号，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PSEN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程序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ROM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存储器读信号；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ALE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可以简单理解为输出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1/6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sym typeface="+mn-ea"/>
              </a:rPr>
              <a:t>的晶振方波信号，总线扩展使用。</a:t>
            </a:r>
          </a:p>
        </p:txBody>
      </p:sp>
    </p:spTree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A6A52633BA6FA96D0FAE35B084CA3FB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262890" y="770255"/>
            <a:ext cx="8702675" cy="5848350"/>
          </a:xfrm>
          <a:prstGeom prst="rect">
            <a:avLst/>
          </a:prstGeom>
        </p:spPr>
      </p:pic>
      <p:sp>
        <p:nvSpPr>
          <p:cNvPr id="29703" name="文本框 29702"/>
          <p:cNvSpPr txBox="1"/>
          <p:nvPr/>
        </p:nvSpPr>
        <p:spPr>
          <a:xfrm>
            <a:off x="833755" y="232410"/>
            <a:ext cx="7645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51CPU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存储器结构</a:t>
            </a:r>
          </a:p>
        </p:txBody>
      </p:sp>
    </p:spTree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EFAFFAB42845E56176BAFDF9669843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487680" y="446405"/>
            <a:ext cx="7999095" cy="6218555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C6CB0E779CC49311D8C0D0BA189A75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-457200" y="-342900"/>
            <a:ext cx="10058400" cy="754380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439273644D537D79E63D7CCF249F82D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77165" y="69850"/>
            <a:ext cx="8837930" cy="6662420"/>
          </a:xfrm>
          <a:prstGeom prst="rect">
            <a:avLst/>
          </a:prstGeom>
        </p:spPr>
      </p:pic>
      <p:sp>
        <p:nvSpPr>
          <p:cNvPr id="29703" name="文本框 29702"/>
          <p:cNvSpPr txBox="1"/>
          <p:nvPr/>
        </p:nvSpPr>
        <p:spPr>
          <a:xfrm>
            <a:off x="678180" y="4268470"/>
            <a:ext cx="1804035" cy="52197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16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位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PC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9240" y="4790440"/>
            <a:ext cx="3948430" cy="224536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16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位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PC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寄存器是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RAM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，没有编排地址，编程中原则上不直接使用，实时存放当前程序运行的位置，刚开始为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0000h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070090" y="3718560"/>
            <a:ext cx="1804035" cy="52197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16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位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PC</a:t>
            </a:r>
          </a:p>
        </p:txBody>
      </p:sp>
    </p:spTree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0220BDEA74E631E1F5952AAA8D8A2BC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-457200" y="-342900"/>
            <a:ext cx="10058400" cy="754380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70A11A5B73BDB4617E813F1128E14BA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374015" y="107950"/>
            <a:ext cx="8606155" cy="620395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70A11A5B73BDB4617E813F1128E14BA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-457200" y="-342900"/>
            <a:ext cx="10058400" cy="754380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0AD18709ADC147CCB5C8CD84441BEDB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0" y="-342900"/>
            <a:ext cx="9144635" cy="7572375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0117" y="235556"/>
            <a:ext cx="8260430" cy="58785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dirty="0"/>
              <a:t>     </a:t>
            </a:r>
            <a:r>
              <a:rPr lang="zh-CN" altLang="en-US" sz="3600" dirty="0"/>
              <a:t>平时大家上课实验都很正常，只要</a:t>
            </a:r>
            <a:r>
              <a:rPr lang="zh-CN" altLang="en-US" sz="3600" dirty="0" smtClean="0"/>
              <a:t>考</a:t>
            </a:r>
            <a:r>
              <a:rPr lang="en-US" altLang="zh-CN" sz="3600" dirty="0" smtClean="0"/>
              <a:t>55</a:t>
            </a:r>
            <a:r>
              <a:rPr lang="zh-CN" altLang="en-US" sz="3600" dirty="0" smtClean="0"/>
              <a:t>分</a:t>
            </a:r>
            <a:r>
              <a:rPr lang="zh-CN" altLang="en-US" sz="3600" dirty="0"/>
              <a:t>估计有可能就可以及格</a:t>
            </a:r>
            <a:r>
              <a:rPr lang="zh-CN" altLang="en-US" sz="2000" dirty="0"/>
              <a:t>（</a:t>
            </a:r>
            <a:r>
              <a:rPr lang="en-US" altLang="zh-CN" sz="2000" dirty="0" smtClean="0"/>
              <a:t>55*0.7+70*0.3=60</a:t>
            </a:r>
            <a:r>
              <a:rPr lang="zh-CN" altLang="en-US" sz="2000" dirty="0"/>
              <a:t>）；</a:t>
            </a:r>
            <a:r>
              <a:rPr lang="zh-CN" altLang="en-US" dirty="0"/>
              <a:t>考</a:t>
            </a:r>
            <a:r>
              <a:rPr lang="en-US" altLang="zh-CN" dirty="0" smtClean="0"/>
              <a:t>55</a:t>
            </a:r>
            <a:r>
              <a:rPr lang="zh-CN" altLang="en-US" dirty="0" smtClean="0"/>
              <a:t>分</a:t>
            </a:r>
            <a:r>
              <a:rPr lang="zh-CN" altLang="en-US" dirty="0"/>
              <a:t>以下，说明平时学的太差，平时成绩</a:t>
            </a:r>
            <a:r>
              <a:rPr lang="en-US" altLang="zh-CN" dirty="0"/>
              <a:t>70</a:t>
            </a:r>
            <a:r>
              <a:rPr lang="zh-CN" altLang="en-US" dirty="0"/>
              <a:t>分在左右。比如只考了</a:t>
            </a:r>
            <a:r>
              <a:rPr lang="en-US" altLang="zh-CN" dirty="0"/>
              <a:t>30</a:t>
            </a:r>
            <a:r>
              <a:rPr lang="zh-CN" altLang="en-US" dirty="0"/>
              <a:t>分，确实很差，那平时成绩打</a:t>
            </a:r>
            <a:r>
              <a:rPr lang="en-US" altLang="zh-CN" dirty="0"/>
              <a:t>65</a:t>
            </a:r>
            <a:r>
              <a:rPr lang="zh-CN" altLang="en-US" dirty="0"/>
              <a:t>左右。</a:t>
            </a:r>
          </a:p>
          <a:p>
            <a:r>
              <a:rPr lang="zh-CN" altLang="en-US" sz="3600" dirty="0"/>
              <a:t>   </a:t>
            </a:r>
            <a:r>
              <a:rPr lang="zh-CN" altLang="en-US" sz="3600" dirty="0">
                <a:solidFill>
                  <a:schemeClr val="accent2"/>
                </a:solidFill>
              </a:rPr>
              <a:t>学懂的：一门课程核心知识就那么一点；</a:t>
            </a:r>
            <a:r>
              <a:rPr lang="en-US" altLang="zh-CN" sz="3600" dirty="0">
                <a:solidFill>
                  <a:schemeClr val="accent2"/>
                </a:solidFill>
              </a:rPr>
              <a:t>2</a:t>
            </a:r>
            <a:r>
              <a:rPr lang="zh-CN" altLang="en-US" sz="3600" dirty="0">
                <a:solidFill>
                  <a:schemeClr val="accent2"/>
                </a:solidFill>
              </a:rPr>
              <a:t>个小时就可以整理一遍，目标</a:t>
            </a:r>
            <a:r>
              <a:rPr lang="en-US" altLang="zh-CN" sz="3600" dirty="0">
                <a:solidFill>
                  <a:schemeClr val="accent2"/>
                </a:solidFill>
              </a:rPr>
              <a:t>90</a:t>
            </a:r>
            <a:r>
              <a:rPr lang="zh-CN" altLang="en-US" sz="3600" dirty="0">
                <a:solidFill>
                  <a:schemeClr val="accent2"/>
                </a:solidFill>
              </a:rPr>
              <a:t>分以上。</a:t>
            </a:r>
          </a:p>
          <a:p>
            <a:r>
              <a:rPr lang="zh-CN" altLang="en-US" sz="3600" dirty="0"/>
              <a:t>    学不好的</a:t>
            </a:r>
            <a:r>
              <a:rPr lang="zh-CN" altLang="en-US" sz="3600" dirty="0" smtClean="0"/>
              <a:t>；要坚持复习到最</a:t>
            </a:r>
            <a:r>
              <a:rPr lang="zh-CN" altLang="en-US" sz="3600" dirty="0"/>
              <a:t>后一</a:t>
            </a:r>
            <a:r>
              <a:rPr lang="zh-CN" altLang="en-US" sz="3600" dirty="0" smtClean="0"/>
              <a:t>天，</a:t>
            </a:r>
            <a:r>
              <a:rPr lang="zh-CN" altLang="en-US" sz="3600" dirty="0" smtClean="0"/>
              <a:t>把</a:t>
            </a:r>
            <a:r>
              <a:rPr lang="zh-CN" altLang="en-US" sz="3600" dirty="0"/>
              <a:t>关键知识点及编程关键典型例</a:t>
            </a:r>
            <a:r>
              <a:rPr lang="zh-CN" altLang="en-US" sz="3600" dirty="0" smtClean="0"/>
              <a:t>子尽量理解调熟悉，</a:t>
            </a:r>
            <a:r>
              <a:rPr lang="zh-CN" altLang="en-US" sz="3600" dirty="0"/>
              <a:t>也</a:t>
            </a:r>
            <a:r>
              <a:rPr lang="zh-CN" altLang="en-US" sz="3600" dirty="0" smtClean="0"/>
              <a:t>许考</a:t>
            </a:r>
            <a:r>
              <a:rPr lang="en-US" altLang="zh-CN" sz="3600" dirty="0" smtClean="0"/>
              <a:t>55</a:t>
            </a:r>
            <a:r>
              <a:rPr lang="zh-CN" altLang="en-US" sz="3600" dirty="0" smtClean="0"/>
              <a:t>分</a:t>
            </a:r>
            <a:r>
              <a:rPr lang="zh-CN" altLang="en-US" sz="3600" dirty="0"/>
              <a:t>以上及格了。</a:t>
            </a:r>
          </a:p>
        </p:txBody>
      </p:sp>
    </p:spTree>
  </p:cSld>
  <p:clrMapOvr>
    <a:masterClrMapping/>
  </p:clrMapOvr>
  <p:transition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86750" y="826135"/>
            <a:ext cx="514350" cy="4093428"/>
          </a:xfrm>
          <a:prstGeom prst="rect">
            <a:avLst/>
          </a:prstGeom>
          <a:gradFill rotWithShape="0">
            <a:gsLst>
              <a:gs pos="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5400000" scaled="1"/>
            <a:tileRect/>
          </a:gra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uFillTx/>
                <a:latin typeface="Times New Roman" panose="02020603050405020304" pitchFamily="18" charset="0"/>
                <a:ea typeface="楷体_GB2312" pitchFamily="49" charset="-122"/>
              </a:rPr>
              <a:t>16</a:t>
            </a:r>
            <a:r>
              <a:rPr lang="zh-CN" altLang="en-US" sz="2000" dirty="0" smtClean="0">
                <a:solidFill>
                  <a:srgbClr val="FF0000"/>
                </a:solidFill>
                <a:uFillTx/>
                <a:latin typeface="Times New Roman" panose="02020603050405020304" pitchFamily="18" charset="0"/>
                <a:ea typeface="楷体_GB2312" pitchFamily="49" charset="-122"/>
              </a:rPr>
              <a:t>位，初值为</a:t>
            </a:r>
            <a:r>
              <a:rPr lang="en-US" altLang="zh-CN" sz="2000" dirty="0" smtClean="0">
                <a:solidFill>
                  <a:srgbClr val="FF0000"/>
                </a:solidFill>
                <a:uFillTx/>
                <a:latin typeface="Times New Roman" panose="02020603050405020304" pitchFamily="18" charset="0"/>
                <a:ea typeface="楷体_GB2312" pitchFamily="49" charset="-122"/>
              </a:rPr>
              <a:t>0000h</a:t>
            </a:r>
            <a:r>
              <a:rPr lang="zh-CN" altLang="en-US" sz="2000" dirty="0" smtClean="0">
                <a:solidFill>
                  <a:srgbClr val="FF0000"/>
                </a:solidFill>
                <a:uFillTx/>
                <a:latin typeface="Times New Roman" panose="02020603050405020304" pitchFamily="18" charset="0"/>
                <a:ea typeface="楷体_GB2312" pitchFamily="49" charset="-122"/>
              </a:rPr>
              <a:t>，无地址</a:t>
            </a:r>
            <a:r>
              <a:rPr lang="en-US" altLang="zh-CN" sz="2000" dirty="0" smtClean="0">
                <a:solidFill>
                  <a:srgbClr val="FF0000"/>
                </a:solidFill>
                <a:uFillTx/>
                <a:latin typeface="Times New Roman" panose="02020603050405020304" pitchFamily="18" charset="0"/>
                <a:ea typeface="楷体_GB2312" pitchFamily="49" charset="-122"/>
              </a:rPr>
              <a:t>PC</a:t>
            </a:r>
            <a:endParaRPr lang="zh-CN" altLang="en-US" sz="2000" dirty="0">
              <a:solidFill>
                <a:srgbClr val="FF0000"/>
              </a:solidFill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4" name="图片 3" descr="3439273644D537D79E63D7CCF249F82D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177165" y="69850"/>
            <a:ext cx="7633335" cy="666242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/>
          <p:cNvGrpSpPr/>
          <p:nvPr/>
        </p:nvGrpSpPr>
        <p:grpSpPr>
          <a:xfrm>
            <a:off x="258763" y="1071563"/>
            <a:ext cx="8877300" cy="4905375"/>
            <a:chOff x="0" y="0"/>
            <a:chExt cx="3160" cy="3690"/>
          </a:xfrm>
        </p:grpSpPr>
        <p:grpSp>
          <p:nvGrpSpPr>
            <p:cNvPr id="27653" name="Group 3"/>
            <p:cNvGrpSpPr/>
            <p:nvPr/>
          </p:nvGrpSpPr>
          <p:grpSpPr>
            <a:xfrm>
              <a:off x="0" y="0"/>
              <a:ext cx="742" cy="438"/>
              <a:chOff x="0" y="0"/>
              <a:chExt cx="742" cy="438"/>
            </a:xfrm>
          </p:grpSpPr>
          <p:sp>
            <p:nvSpPr>
              <p:cNvPr id="27771" name="Rectangle 4"/>
              <p:cNvSpPr/>
              <p:nvPr/>
            </p:nvSpPr>
            <p:spPr>
              <a:xfrm>
                <a:off x="43" y="0"/>
                <a:ext cx="656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特殊功能寄存器</a:t>
                </a:r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72" name="Rectangle 5"/>
              <p:cNvSpPr/>
              <p:nvPr/>
            </p:nvSpPr>
            <p:spPr>
              <a:xfrm>
                <a:off x="0" y="0"/>
                <a:ext cx="742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54" name="Group 6"/>
            <p:cNvGrpSpPr/>
            <p:nvPr/>
          </p:nvGrpSpPr>
          <p:grpSpPr>
            <a:xfrm>
              <a:off x="742" y="0"/>
              <a:ext cx="734" cy="438"/>
              <a:chOff x="742" y="0"/>
              <a:chExt cx="734" cy="438"/>
            </a:xfrm>
          </p:grpSpPr>
          <p:sp>
            <p:nvSpPr>
              <p:cNvPr id="27769" name="Rectangle 7"/>
              <p:cNvSpPr/>
              <p:nvPr/>
            </p:nvSpPr>
            <p:spPr>
              <a:xfrm>
                <a:off x="785" y="0"/>
                <a:ext cx="648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初始状态</a:t>
                </a:r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70" name="Rectangle 8"/>
              <p:cNvSpPr/>
              <p:nvPr/>
            </p:nvSpPr>
            <p:spPr>
              <a:xfrm>
                <a:off x="742" y="0"/>
                <a:ext cx="734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55" name="Group 9"/>
            <p:cNvGrpSpPr/>
            <p:nvPr/>
          </p:nvGrpSpPr>
          <p:grpSpPr>
            <a:xfrm>
              <a:off x="1476" y="0"/>
              <a:ext cx="846" cy="438"/>
              <a:chOff x="1476" y="0"/>
              <a:chExt cx="846" cy="438"/>
            </a:xfrm>
          </p:grpSpPr>
          <p:sp>
            <p:nvSpPr>
              <p:cNvPr id="27767" name="Rectangle 10"/>
              <p:cNvSpPr/>
              <p:nvPr/>
            </p:nvSpPr>
            <p:spPr>
              <a:xfrm>
                <a:off x="1519" y="0"/>
                <a:ext cx="760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特殊功能寄存器</a:t>
                </a:r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68" name="Rectangle 11"/>
              <p:cNvSpPr/>
              <p:nvPr/>
            </p:nvSpPr>
            <p:spPr>
              <a:xfrm>
                <a:off x="1476" y="0"/>
                <a:ext cx="846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56" name="Group 12"/>
            <p:cNvGrpSpPr/>
            <p:nvPr/>
          </p:nvGrpSpPr>
          <p:grpSpPr>
            <a:xfrm>
              <a:off x="2322" y="0"/>
              <a:ext cx="838" cy="438"/>
              <a:chOff x="2322" y="0"/>
              <a:chExt cx="838" cy="438"/>
            </a:xfrm>
          </p:grpSpPr>
          <p:sp>
            <p:nvSpPr>
              <p:cNvPr id="27765" name="Rectangle 13"/>
              <p:cNvSpPr/>
              <p:nvPr/>
            </p:nvSpPr>
            <p:spPr>
              <a:xfrm>
                <a:off x="2365" y="0"/>
                <a:ext cx="752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初始状态</a:t>
                </a:r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66" name="Rectangle 14"/>
              <p:cNvSpPr/>
              <p:nvPr/>
            </p:nvSpPr>
            <p:spPr>
              <a:xfrm>
                <a:off x="2322" y="0"/>
                <a:ext cx="838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57" name="Group 15"/>
            <p:cNvGrpSpPr/>
            <p:nvPr/>
          </p:nvGrpSpPr>
          <p:grpSpPr>
            <a:xfrm>
              <a:off x="0" y="438"/>
              <a:ext cx="742" cy="323"/>
              <a:chOff x="0" y="438"/>
              <a:chExt cx="742" cy="323"/>
            </a:xfrm>
          </p:grpSpPr>
          <p:sp>
            <p:nvSpPr>
              <p:cNvPr id="27763" name="Rectangle 16"/>
              <p:cNvSpPr/>
              <p:nvPr/>
            </p:nvSpPr>
            <p:spPr>
              <a:xfrm>
                <a:off x="43" y="438"/>
                <a:ext cx="656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ACC</a:t>
                </a:r>
              </a:p>
            </p:txBody>
          </p:sp>
          <p:sp>
            <p:nvSpPr>
              <p:cNvPr id="27764" name="Rectangle 17"/>
              <p:cNvSpPr/>
              <p:nvPr/>
            </p:nvSpPr>
            <p:spPr>
              <a:xfrm>
                <a:off x="0" y="438"/>
                <a:ext cx="742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58" name="Group 18"/>
            <p:cNvGrpSpPr/>
            <p:nvPr/>
          </p:nvGrpSpPr>
          <p:grpSpPr>
            <a:xfrm>
              <a:off x="742" y="438"/>
              <a:ext cx="734" cy="323"/>
              <a:chOff x="742" y="438"/>
              <a:chExt cx="734" cy="323"/>
            </a:xfrm>
          </p:grpSpPr>
          <p:sp>
            <p:nvSpPr>
              <p:cNvPr id="27761" name="Rectangle 19"/>
              <p:cNvSpPr/>
              <p:nvPr/>
            </p:nvSpPr>
            <p:spPr>
              <a:xfrm>
                <a:off x="785" y="438"/>
                <a:ext cx="648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62" name="Rectangle 20"/>
              <p:cNvSpPr/>
              <p:nvPr/>
            </p:nvSpPr>
            <p:spPr>
              <a:xfrm>
                <a:off x="742" y="438"/>
                <a:ext cx="734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59" name="Group 21"/>
            <p:cNvGrpSpPr/>
            <p:nvPr/>
          </p:nvGrpSpPr>
          <p:grpSpPr>
            <a:xfrm>
              <a:off x="1476" y="438"/>
              <a:ext cx="846" cy="323"/>
              <a:chOff x="1476" y="438"/>
              <a:chExt cx="846" cy="323"/>
            </a:xfrm>
          </p:grpSpPr>
          <p:sp>
            <p:nvSpPr>
              <p:cNvPr id="27759" name="Rectangle 22"/>
              <p:cNvSpPr/>
              <p:nvPr/>
            </p:nvSpPr>
            <p:spPr>
              <a:xfrm>
                <a:off x="1519" y="438"/>
                <a:ext cx="760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TMOD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60" name="Rectangle 23"/>
              <p:cNvSpPr/>
              <p:nvPr/>
            </p:nvSpPr>
            <p:spPr>
              <a:xfrm>
                <a:off x="1476" y="438"/>
                <a:ext cx="846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60" name="Group 24"/>
            <p:cNvGrpSpPr/>
            <p:nvPr/>
          </p:nvGrpSpPr>
          <p:grpSpPr>
            <a:xfrm>
              <a:off x="2322" y="438"/>
              <a:ext cx="838" cy="323"/>
              <a:chOff x="2322" y="438"/>
              <a:chExt cx="838" cy="323"/>
            </a:xfrm>
          </p:grpSpPr>
          <p:sp>
            <p:nvSpPr>
              <p:cNvPr id="27757" name="Rectangle 25"/>
              <p:cNvSpPr/>
              <p:nvPr/>
            </p:nvSpPr>
            <p:spPr>
              <a:xfrm>
                <a:off x="2365" y="438"/>
                <a:ext cx="752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58" name="Rectangle 26"/>
              <p:cNvSpPr/>
              <p:nvPr/>
            </p:nvSpPr>
            <p:spPr>
              <a:xfrm>
                <a:off x="2322" y="438"/>
                <a:ext cx="838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61" name="Group 27"/>
            <p:cNvGrpSpPr/>
            <p:nvPr/>
          </p:nvGrpSpPr>
          <p:grpSpPr>
            <a:xfrm>
              <a:off x="0" y="761"/>
              <a:ext cx="742" cy="323"/>
              <a:chOff x="0" y="761"/>
              <a:chExt cx="742" cy="323"/>
            </a:xfrm>
          </p:grpSpPr>
          <p:sp>
            <p:nvSpPr>
              <p:cNvPr id="27755" name="Rectangle 28"/>
              <p:cNvSpPr/>
              <p:nvPr/>
            </p:nvSpPr>
            <p:spPr>
              <a:xfrm>
                <a:off x="43" y="761"/>
                <a:ext cx="656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PC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56" name="Rectangle 29"/>
              <p:cNvSpPr/>
              <p:nvPr/>
            </p:nvSpPr>
            <p:spPr>
              <a:xfrm>
                <a:off x="0" y="761"/>
                <a:ext cx="742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62" name="Group 30"/>
            <p:cNvGrpSpPr/>
            <p:nvPr/>
          </p:nvGrpSpPr>
          <p:grpSpPr>
            <a:xfrm>
              <a:off x="742" y="761"/>
              <a:ext cx="734" cy="323"/>
              <a:chOff x="742" y="761"/>
              <a:chExt cx="734" cy="323"/>
            </a:xfrm>
          </p:grpSpPr>
          <p:sp>
            <p:nvSpPr>
              <p:cNvPr id="27753" name="Rectangle 31"/>
              <p:cNvSpPr/>
              <p:nvPr/>
            </p:nvSpPr>
            <p:spPr>
              <a:xfrm>
                <a:off x="785" y="761"/>
                <a:ext cx="648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54" name="Rectangle 32"/>
              <p:cNvSpPr/>
              <p:nvPr/>
            </p:nvSpPr>
            <p:spPr>
              <a:xfrm>
                <a:off x="742" y="761"/>
                <a:ext cx="734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63" name="Group 33"/>
            <p:cNvGrpSpPr/>
            <p:nvPr/>
          </p:nvGrpSpPr>
          <p:grpSpPr>
            <a:xfrm>
              <a:off x="1476" y="761"/>
              <a:ext cx="846" cy="323"/>
              <a:chOff x="1476" y="761"/>
              <a:chExt cx="846" cy="323"/>
            </a:xfrm>
          </p:grpSpPr>
          <p:sp>
            <p:nvSpPr>
              <p:cNvPr id="27751" name="Rectangle 34"/>
              <p:cNvSpPr/>
              <p:nvPr/>
            </p:nvSpPr>
            <p:spPr>
              <a:xfrm>
                <a:off x="1519" y="761"/>
                <a:ext cx="760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TCON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52" name="Rectangle 35"/>
              <p:cNvSpPr/>
              <p:nvPr/>
            </p:nvSpPr>
            <p:spPr>
              <a:xfrm>
                <a:off x="1476" y="761"/>
                <a:ext cx="846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64" name="Group 36"/>
            <p:cNvGrpSpPr/>
            <p:nvPr/>
          </p:nvGrpSpPr>
          <p:grpSpPr>
            <a:xfrm>
              <a:off x="2322" y="761"/>
              <a:ext cx="838" cy="323"/>
              <a:chOff x="2322" y="761"/>
              <a:chExt cx="838" cy="323"/>
            </a:xfrm>
          </p:grpSpPr>
          <p:sp>
            <p:nvSpPr>
              <p:cNvPr id="27749" name="Rectangle 37"/>
              <p:cNvSpPr/>
              <p:nvPr/>
            </p:nvSpPr>
            <p:spPr>
              <a:xfrm>
                <a:off x="2365" y="761"/>
                <a:ext cx="752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50" name="Rectangle 38"/>
              <p:cNvSpPr/>
              <p:nvPr/>
            </p:nvSpPr>
            <p:spPr>
              <a:xfrm>
                <a:off x="2322" y="761"/>
                <a:ext cx="838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65" name="Group 39"/>
            <p:cNvGrpSpPr/>
            <p:nvPr/>
          </p:nvGrpSpPr>
          <p:grpSpPr>
            <a:xfrm>
              <a:off x="0" y="1084"/>
              <a:ext cx="742" cy="323"/>
              <a:chOff x="0" y="1084"/>
              <a:chExt cx="742" cy="323"/>
            </a:xfrm>
          </p:grpSpPr>
          <p:sp>
            <p:nvSpPr>
              <p:cNvPr id="27747" name="Rectangle 40"/>
              <p:cNvSpPr/>
              <p:nvPr/>
            </p:nvSpPr>
            <p:spPr>
              <a:xfrm>
                <a:off x="43" y="1084"/>
                <a:ext cx="656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PSW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48" name="Rectangle 41"/>
              <p:cNvSpPr/>
              <p:nvPr/>
            </p:nvSpPr>
            <p:spPr>
              <a:xfrm>
                <a:off x="0" y="1084"/>
                <a:ext cx="742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66" name="Group 42"/>
            <p:cNvGrpSpPr/>
            <p:nvPr/>
          </p:nvGrpSpPr>
          <p:grpSpPr>
            <a:xfrm>
              <a:off x="742" y="1084"/>
              <a:ext cx="734" cy="323"/>
              <a:chOff x="742" y="1084"/>
              <a:chExt cx="734" cy="323"/>
            </a:xfrm>
          </p:grpSpPr>
          <p:sp>
            <p:nvSpPr>
              <p:cNvPr id="27745" name="Rectangle 43"/>
              <p:cNvSpPr/>
              <p:nvPr/>
            </p:nvSpPr>
            <p:spPr>
              <a:xfrm>
                <a:off x="785" y="1084"/>
                <a:ext cx="648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46" name="Rectangle 44"/>
              <p:cNvSpPr/>
              <p:nvPr/>
            </p:nvSpPr>
            <p:spPr>
              <a:xfrm>
                <a:off x="742" y="1084"/>
                <a:ext cx="734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67" name="Group 45"/>
            <p:cNvGrpSpPr/>
            <p:nvPr/>
          </p:nvGrpSpPr>
          <p:grpSpPr>
            <a:xfrm>
              <a:off x="1476" y="1084"/>
              <a:ext cx="846" cy="323"/>
              <a:chOff x="1476" y="1084"/>
              <a:chExt cx="846" cy="323"/>
            </a:xfrm>
          </p:grpSpPr>
          <p:sp>
            <p:nvSpPr>
              <p:cNvPr id="27743" name="Rectangle 46"/>
              <p:cNvSpPr/>
              <p:nvPr/>
            </p:nvSpPr>
            <p:spPr>
              <a:xfrm>
                <a:off x="1519" y="1084"/>
                <a:ext cx="760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TH0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44" name="Rectangle 47"/>
              <p:cNvSpPr/>
              <p:nvPr/>
            </p:nvSpPr>
            <p:spPr>
              <a:xfrm>
                <a:off x="1476" y="1084"/>
                <a:ext cx="846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68" name="Group 48"/>
            <p:cNvGrpSpPr/>
            <p:nvPr/>
          </p:nvGrpSpPr>
          <p:grpSpPr>
            <a:xfrm>
              <a:off x="2322" y="1084"/>
              <a:ext cx="838" cy="323"/>
              <a:chOff x="2322" y="1084"/>
              <a:chExt cx="838" cy="323"/>
            </a:xfrm>
          </p:grpSpPr>
          <p:sp>
            <p:nvSpPr>
              <p:cNvPr id="27741" name="Rectangle 49"/>
              <p:cNvSpPr/>
              <p:nvPr/>
            </p:nvSpPr>
            <p:spPr>
              <a:xfrm>
                <a:off x="2365" y="1084"/>
                <a:ext cx="752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42" name="Rectangle 50"/>
              <p:cNvSpPr/>
              <p:nvPr/>
            </p:nvSpPr>
            <p:spPr>
              <a:xfrm>
                <a:off x="2322" y="1084"/>
                <a:ext cx="838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69" name="Group 51"/>
            <p:cNvGrpSpPr/>
            <p:nvPr/>
          </p:nvGrpSpPr>
          <p:grpSpPr>
            <a:xfrm>
              <a:off x="0" y="1407"/>
              <a:ext cx="742" cy="323"/>
              <a:chOff x="0" y="1407"/>
              <a:chExt cx="742" cy="323"/>
            </a:xfrm>
          </p:grpSpPr>
          <p:sp>
            <p:nvSpPr>
              <p:cNvPr id="27739" name="Rectangle 52"/>
              <p:cNvSpPr/>
              <p:nvPr/>
            </p:nvSpPr>
            <p:spPr>
              <a:xfrm>
                <a:off x="43" y="1407"/>
                <a:ext cx="656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SP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40" name="Rectangle 53"/>
              <p:cNvSpPr/>
              <p:nvPr/>
            </p:nvSpPr>
            <p:spPr>
              <a:xfrm>
                <a:off x="0" y="1407"/>
                <a:ext cx="742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70" name="Group 54"/>
            <p:cNvGrpSpPr/>
            <p:nvPr/>
          </p:nvGrpSpPr>
          <p:grpSpPr>
            <a:xfrm>
              <a:off x="742" y="1407"/>
              <a:ext cx="734" cy="323"/>
              <a:chOff x="742" y="1407"/>
              <a:chExt cx="734" cy="323"/>
            </a:xfrm>
          </p:grpSpPr>
          <p:sp>
            <p:nvSpPr>
              <p:cNvPr id="27737" name="Rectangle 55"/>
              <p:cNvSpPr/>
              <p:nvPr/>
            </p:nvSpPr>
            <p:spPr>
              <a:xfrm>
                <a:off x="785" y="1407"/>
                <a:ext cx="648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07H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38" name="Rectangle 56"/>
              <p:cNvSpPr/>
              <p:nvPr/>
            </p:nvSpPr>
            <p:spPr>
              <a:xfrm>
                <a:off x="742" y="1407"/>
                <a:ext cx="734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71" name="Group 57"/>
            <p:cNvGrpSpPr/>
            <p:nvPr/>
          </p:nvGrpSpPr>
          <p:grpSpPr>
            <a:xfrm>
              <a:off x="1476" y="1407"/>
              <a:ext cx="846" cy="323"/>
              <a:chOff x="1476" y="1407"/>
              <a:chExt cx="846" cy="323"/>
            </a:xfrm>
          </p:grpSpPr>
          <p:sp>
            <p:nvSpPr>
              <p:cNvPr id="27735" name="Rectangle 58"/>
              <p:cNvSpPr/>
              <p:nvPr/>
            </p:nvSpPr>
            <p:spPr>
              <a:xfrm>
                <a:off x="1519" y="1407"/>
                <a:ext cx="760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TL0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36" name="Rectangle 59"/>
              <p:cNvSpPr/>
              <p:nvPr/>
            </p:nvSpPr>
            <p:spPr>
              <a:xfrm>
                <a:off x="1476" y="1407"/>
                <a:ext cx="846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72" name="Group 60"/>
            <p:cNvGrpSpPr/>
            <p:nvPr/>
          </p:nvGrpSpPr>
          <p:grpSpPr>
            <a:xfrm>
              <a:off x="2322" y="1407"/>
              <a:ext cx="838" cy="323"/>
              <a:chOff x="2322" y="1407"/>
              <a:chExt cx="838" cy="323"/>
            </a:xfrm>
          </p:grpSpPr>
          <p:sp>
            <p:nvSpPr>
              <p:cNvPr id="27733" name="Rectangle 61"/>
              <p:cNvSpPr/>
              <p:nvPr/>
            </p:nvSpPr>
            <p:spPr>
              <a:xfrm>
                <a:off x="2365" y="1407"/>
                <a:ext cx="752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34" name="Rectangle 62"/>
              <p:cNvSpPr/>
              <p:nvPr/>
            </p:nvSpPr>
            <p:spPr>
              <a:xfrm>
                <a:off x="2322" y="1407"/>
                <a:ext cx="838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73" name="Group 63"/>
            <p:cNvGrpSpPr/>
            <p:nvPr/>
          </p:nvGrpSpPr>
          <p:grpSpPr>
            <a:xfrm>
              <a:off x="0" y="1730"/>
              <a:ext cx="742" cy="323"/>
              <a:chOff x="0" y="1730"/>
              <a:chExt cx="742" cy="323"/>
            </a:xfrm>
          </p:grpSpPr>
          <p:sp>
            <p:nvSpPr>
              <p:cNvPr id="27731" name="Rectangle 64"/>
              <p:cNvSpPr/>
              <p:nvPr/>
            </p:nvSpPr>
            <p:spPr>
              <a:xfrm>
                <a:off x="43" y="1730"/>
                <a:ext cx="656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DPL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32" name="Rectangle 65"/>
              <p:cNvSpPr/>
              <p:nvPr/>
            </p:nvSpPr>
            <p:spPr>
              <a:xfrm>
                <a:off x="0" y="1730"/>
                <a:ext cx="742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74" name="Group 66"/>
            <p:cNvGrpSpPr/>
            <p:nvPr/>
          </p:nvGrpSpPr>
          <p:grpSpPr>
            <a:xfrm>
              <a:off x="742" y="1730"/>
              <a:ext cx="734" cy="323"/>
              <a:chOff x="742" y="1730"/>
              <a:chExt cx="734" cy="323"/>
            </a:xfrm>
          </p:grpSpPr>
          <p:sp>
            <p:nvSpPr>
              <p:cNvPr id="27729" name="Rectangle 67"/>
              <p:cNvSpPr/>
              <p:nvPr/>
            </p:nvSpPr>
            <p:spPr>
              <a:xfrm>
                <a:off x="785" y="1730"/>
                <a:ext cx="648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30" name="Rectangle 68"/>
              <p:cNvSpPr/>
              <p:nvPr/>
            </p:nvSpPr>
            <p:spPr>
              <a:xfrm>
                <a:off x="742" y="1730"/>
                <a:ext cx="734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75" name="Group 69"/>
            <p:cNvGrpSpPr/>
            <p:nvPr/>
          </p:nvGrpSpPr>
          <p:grpSpPr>
            <a:xfrm>
              <a:off x="1476" y="1730"/>
              <a:ext cx="846" cy="323"/>
              <a:chOff x="1476" y="1730"/>
              <a:chExt cx="846" cy="323"/>
            </a:xfrm>
          </p:grpSpPr>
          <p:sp>
            <p:nvSpPr>
              <p:cNvPr id="27727" name="Rectangle 70"/>
              <p:cNvSpPr/>
              <p:nvPr/>
            </p:nvSpPr>
            <p:spPr>
              <a:xfrm>
                <a:off x="1519" y="1730"/>
                <a:ext cx="760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TH1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28" name="Rectangle 71"/>
              <p:cNvSpPr/>
              <p:nvPr/>
            </p:nvSpPr>
            <p:spPr>
              <a:xfrm>
                <a:off x="1476" y="1730"/>
                <a:ext cx="846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76" name="Group 72"/>
            <p:cNvGrpSpPr/>
            <p:nvPr/>
          </p:nvGrpSpPr>
          <p:grpSpPr>
            <a:xfrm>
              <a:off x="2322" y="1730"/>
              <a:ext cx="838" cy="323"/>
              <a:chOff x="2322" y="1730"/>
              <a:chExt cx="838" cy="323"/>
            </a:xfrm>
          </p:grpSpPr>
          <p:sp>
            <p:nvSpPr>
              <p:cNvPr id="27725" name="Rectangle 73"/>
              <p:cNvSpPr/>
              <p:nvPr/>
            </p:nvSpPr>
            <p:spPr>
              <a:xfrm>
                <a:off x="2365" y="1730"/>
                <a:ext cx="752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26" name="Rectangle 74"/>
              <p:cNvSpPr/>
              <p:nvPr/>
            </p:nvSpPr>
            <p:spPr>
              <a:xfrm>
                <a:off x="2322" y="1730"/>
                <a:ext cx="838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77" name="Group 75"/>
            <p:cNvGrpSpPr/>
            <p:nvPr/>
          </p:nvGrpSpPr>
          <p:grpSpPr>
            <a:xfrm>
              <a:off x="0" y="2053"/>
              <a:ext cx="742" cy="323"/>
              <a:chOff x="0" y="2053"/>
              <a:chExt cx="742" cy="323"/>
            </a:xfrm>
          </p:grpSpPr>
          <p:sp>
            <p:nvSpPr>
              <p:cNvPr id="27723" name="Rectangle 76"/>
              <p:cNvSpPr/>
              <p:nvPr/>
            </p:nvSpPr>
            <p:spPr>
              <a:xfrm>
                <a:off x="43" y="2053"/>
                <a:ext cx="656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DPH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24" name="Rectangle 77"/>
              <p:cNvSpPr/>
              <p:nvPr/>
            </p:nvSpPr>
            <p:spPr>
              <a:xfrm>
                <a:off x="0" y="2053"/>
                <a:ext cx="742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78" name="Group 78"/>
            <p:cNvGrpSpPr/>
            <p:nvPr/>
          </p:nvGrpSpPr>
          <p:grpSpPr>
            <a:xfrm>
              <a:off x="742" y="2053"/>
              <a:ext cx="734" cy="323"/>
              <a:chOff x="742" y="2053"/>
              <a:chExt cx="734" cy="323"/>
            </a:xfrm>
          </p:grpSpPr>
          <p:sp>
            <p:nvSpPr>
              <p:cNvPr id="27721" name="Rectangle 79"/>
              <p:cNvSpPr/>
              <p:nvPr/>
            </p:nvSpPr>
            <p:spPr>
              <a:xfrm>
                <a:off x="785" y="2053"/>
                <a:ext cx="648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22" name="Rectangle 80"/>
              <p:cNvSpPr/>
              <p:nvPr/>
            </p:nvSpPr>
            <p:spPr>
              <a:xfrm>
                <a:off x="742" y="2053"/>
                <a:ext cx="734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79" name="Group 81"/>
            <p:cNvGrpSpPr/>
            <p:nvPr/>
          </p:nvGrpSpPr>
          <p:grpSpPr>
            <a:xfrm>
              <a:off x="1476" y="2053"/>
              <a:ext cx="846" cy="323"/>
              <a:chOff x="1476" y="2053"/>
              <a:chExt cx="846" cy="323"/>
            </a:xfrm>
          </p:grpSpPr>
          <p:sp>
            <p:nvSpPr>
              <p:cNvPr id="27719" name="Rectangle 82"/>
              <p:cNvSpPr/>
              <p:nvPr/>
            </p:nvSpPr>
            <p:spPr>
              <a:xfrm>
                <a:off x="1519" y="2053"/>
                <a:ext cx="760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TL1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20" name="Rectangle 83"/>
              <p:cNvSpPr/>
              <p:nvPr/>
            </p:nvSpPr>
            <p:spPr>
              <a:xfrm>
                <a:off x="1476" y="2053"/>
                <a:ext cx="846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80" name="Group 84"/>
            <p:cNvGrpSpPr/>
            <p:nvPr/>
          </p:nvGrpSpPr>
          <p:grpSpPr>
            <a:xfrm>
              <a:off x="2322" y="2053"/>
              <a:ext cx="838" cy="323"/>
              <a:chOff x="2322" y="2053"/>
              <a:chExt cx="838" cy="323"/>
            </a:xfrm>
          </p:grpSpPr>
          <p:sp>
            <p:nvSpPr>
              <p:cNvPr id="27717" name="Rectangle 85"/>
              <p:cNvSpPr/>
              <p:nvPr/>
            </p:nvSpPr>
            <p:spPr>
              <a:xfrm>
                <a:off x="2365" y="2053"/>
                <a:ext cx="752" cy="3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18" name="Rectangle 86"/>
              <p:cNvSpPr/>
              <p:nvPr/>
            </p:nvSpPr>
            <p:spPr>
              <a:xfrm>
                <a:off x="2322" y="2053"/>
                <a:ext cx="838" cy="32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81" name="Group 87"/>
            <p:cNvGrpSpPr/>
            <p:nvPr/>
          </p:nvGrpSpPr>
          <p:grpSpPr>
            <a:xfrm>
              <a:off x="0" y="2376"/>
              <a:ext cx="742" cy="438"/>
              <a:chOff x="0" y="2376"/>
              <a:chExt cx="742" cy="438"/>
            </a:xfrm>
          </p:grpSpPr>
          <p:sp>
            <p:nvSpPr>
              <p:cNvPr id="27715" name="Rectangle 88"/>
              <p:cNvSpPr/>
              <p:nvPr/>
            </p:nvSpPr>
            <p:spPr>
              <a:xfrm>
                <a:off x="43" y="2376"/>
                <a:ext cx="656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P0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～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P3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16" name="Rectangle 89"/>
              <p:cNvSpPr/>
              <p:nvPr/>
            </p:nvSpPr>
            <p:spPr>
              <a:xfrm>
                <a:off x="0" y="2376"/>
                <a:ext cx="742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82" name="Group 90"/>
            <p:cNvGrpSpPr/>
            <p:nvPr/>
          </p:nvGrpSpPr>
          <p:grpSpPr>
            <a:xfrm>
              <a:off x="742" y="2376"/>
              <a:ext cx="734" cy="438"/>
              <a:chOff x="742" y="2376"/>
              <a:chExt cx="734" cy="438"/>
            </a:xfrm>
          </p:grpSpPr>
          <p:sp>
            <p:nvSpPr>
              <p:cNvPr id="27713" name="Rectangle 91"/>
              <p:cNvSpPr/>
              <p:nvPr/>
            </p:nvSpPr>
            <p:spPr>
              <a:xfrm>
                <a:off x="785" y="2376"/>
                <a:ext cx="648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FFH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14" name="Rectangle 92"/>
              <p:cNvSpPr/>
              <p:nvPr/>
            </p:nvSpPr>
            <p:spPr>
              <a:xfrm>
                <a:off x="742" y="2376"/>
                <a:ext cx="734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83" name="Group 93"/>
            <p:cNvGrpSpPr/>
            <p:nvPr/>
          </p:nvGrpSpPr>
          <p:grpSpPr>
            <a:xfrm>
              <a:off x="1476" y="2376"/>
              <a:ext cx="846" cy="438"/>
              <a:chOff x="1476" y="2376"/>
              <a:chExt cx="846" cy="438"/>
            </a:xfrm>
          </p:grpSpPr>
          <p:sp>
            <p:nvSpPr>
              <p:cNvPr id="27711" name="Rectangle 94"/>
              <p:cNvSpPr/>
              <p:nvPr/>
            </p:nvSpPr>
            <p:spPr>
              <a:xfrm>
                <a:off x="1519" y="2376"/>
                <a:ext cx="760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SBUF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12" name="Rectangle 95"/>
              <p:cNvSpPr/>
              <p:nvPr/>
            </p:nvSpPr>
            <p:spPr>
              <a:xfrm>
                <a:off x="1476" y="2376"/>
                <a:ext cx="846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84" name="Group 96"/>
            <p:cNvGrpSpPr/>
            <p:nvPr/>
          </p:nvGrpSpPr>
          <p:grpSpPr>
            <a:xfrm>
              <a:off x="2322" y="2376"/>
              <a:ext cx="838" cy="438"/>
              <a:chOff x="2322" y="2376"/>
              <a:chExt cx="838" cy="438"/>
            </a:xfrm>
          </p:grpSpPr>
          <p:sp>
            <p:nvSpPr>
              <p:cNvPr id="27709" name="Rectangle 97"/>
              <p:cNvSpPr/>
              <p:nvPr/>
            </p:nvSpPr>
            <p:spPr>
              <a:xfrm>
                <a:off x="2365" y="2376"/>
                <a:ext cx="752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不定</a:t>
                </a:r>
              </a:p>
            </p:txBody>
          </p:sp>
          <p:sp>
            <p:nvSpPr>
              <p:cNvPr id="27710" name="Rectangle 98"/>
              <p:cNvSpPr/>
              <p:nvPr/>
            </p:nvSpPr>
            <p:spPr>
              <a:xfrm>
                <a:off x="2322" y="2376"/>
                <a:ext cx="838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85" name="Group 99"/>
            <p:cNvGrpSpPr/>
            <p:nvPr/>
          </p:nvGrpSpPr>
          <p:grpSpPr>
            <a:xfrm>
              <a:off x="0" y="2814"/>
              <a:ext cx="742" cy="438"/>
              <a:chOff x="0" y="2814"/>
              <a:chExt cx="742" cy="438"/>
            </a:xfrm>
          </p:grpSpPr>
          <p:sp>
            <p:nvSpPr>
              <p:cNvPr id="27707" name="Rectangle 100"/>
              <p:cNvSpPr/>
              <p:nvPr/>
            </p:nvSpPr>
            <p:spPr>
              <a:xfrm>
                <a:off x="43" y="2814"/>
                <a:ext cx="656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IP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08" name="Rectangle 101"/>
              <p:cNvSpPr/>
              <p:nvPr/>
            </p:nvSpPr>
            <p:spPr>
              <a:xfrm>
                <a:off x="0" y="2814"/>
                <a:ext cx="742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86" name="Group 102"/>
            <p:cNvGrpSpPr/>
            <p:nvPr/>
          </p:nvGrpSpPr>
          <p:grpSpPr>
            <a:xfrm>
              <a:off x="742" y="2814"/>
              <a:ext cx="734" cy="438"/>
              <a:chOff x="742" y="2814"/>
              <a:chExt cx="734" cy="438"/>
            </a:xfrm>
          </p:grpSpPr>
          <p:sp>
            <p:nvSpPr>
              <p:cNvPr id="27705" name="Rectangle 103"/>
              <p:cNvSpPr/>
              <p:nvPr/>
            </p:nvSpPr>
            <p:spPr>
              <a:xfrm>
                <a:off x="785" y="2814"/>
                <a:ext cx="648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×××00000B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06" name="Rectangle 104"/>
              <p:cNvSpPr/>
              <p:nvPr/>
            </p:nvSpPr>
            <p:spPr>
              <a:xfrm>
                <a:off x="742" y="2814"/>
                <a:ext cx="734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87" name="Group 105"/>
            <p:cNvGrpSpPr/>
            <p:nvPr/>
          </p:nvGrpSpPr>
          <p:grpSpPr>
            <a:xfrm>
              <a:off x="1476" y="2814"/>
              <a:ext cx="846" cy="438"/>
              <a:chOff x="1476" y="2814"/>
              <a:chExt cx="846" cy="438"/>
            </a:xfrm>
          </p:grpSpPr>
          <p:sp>
            <p:nvSpPr>
              <p:cNvPr id="27703" name="Rectangle 106"/>
              <p:cNvSpPr/>
              <p:nvPr/>
            </p:nvSpPr>
            <p:spPr>
              <a:xfrm>
                <a:off x="1519" y="2814"/>
                <a:ext cx="760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SCON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04" name="Rectangle 107"/>
              <p:cNvSpPr/>
              <p:nvPr/>
            </p:nvSpPr>
            <p:spPr>
              <a:xfrm>
                <a:off x="1476" y="2814"/>
                <a:ext cx="846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88" name="Group 108"/>
            <p:cNvGrpSpPr/>
            <p:nvPr/>
          </p:nvGrpSpPr>
          <p:grpSpPr>
            <a:xfrm>
              <a:off x="2322" y="2814"/>
              <a:ext cx="838" cy="438"/>
              <a:chOff x="2322" y="2814"/>
              <a:chExt cx="838" cy="438"/>
            </a:xfrm>
          </p:grpSpPr>
          <p:sp>
            <p:nvSpPr>
              <p:cNvPr id="27701" name="Rectangle 109"/>
              <p:cNvSpPr/>
              <p:nvPr/>
            </p:nvSpPr>
            <p:spPr>
              <a:xfrm>
                <a:off x="2365" y="2814"/>
                <a:ext cx="752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00H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02" name="Rectangle 110"/>
              <p:cNvSpPr/>
              <p:nvPr/>
            </p:nvSpPr>
            <p:spPr>
              <a:xfrm>
                <a:off x="2322" y="2814"/>
                <a:ext cx="838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89" name="Group 111"/>
            <p:cNvGrpSpPr/>
            <p:nvPr/>
          </p:nvGrpSpPr>
          <p:grpSpPr>
            <a:xfrm>
              <a:off x="0" y="3252"/>
              <a:ext cx="742" cy="438"/>
              <a:chOff x="0" y="3252"/>
              <a:chExt cx="742" cy="438"/>
            </a:xfrm>
          </p:grpSpPr>
          <p:sp>
            <p:nvSpPr>
              <p:cNvPr id="27699" name="Rectangle 112"/>
              <p:cNvSpPr/>
              <p:nvPr/>
            </p:nvSpPr>
            <p:spPr>
              <a:xfrm>
                <a:off x="43" y="3252"/>
                <a:ext cx="656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IE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00" name="Rectangle 113"/>
              <p:cNvSpPr/>
              <p:nvPr/>
            </p:nvSpPr>
            <p:spPr>
              <a:xfrm>
                <a:off x="0" y="3252"/>
                <a:ext cx="742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90" name="Group 114"/>
            <p:cNvGrpSpPr/>
            <p:nvPr/>
          </p:nvGrpSpPr>
          <p:grpSpPr>
            <a:xfrm>
              <a:off x="742" y="3252"/>
              <a:ext cx="734" cy="438"/>
              <a:chOff x="742" y="3252"/>
              <a:chExt cx="734" cy="438"/>
            </a:xfrm>
          </p:grpSpPr>
          <p:sp>
            <p:nvSpPr>
              <p:cNvPr id="27697" name="Rectangle 115"/>
              <p:cNvSpPr/>
              <p:nvPr/>
            </p:nvSpPr>
            <p:spPr>
              <a:xfrm>
                <a:off x="785" y="3252"/>
                <a:ext cx="648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0××00000B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98" name="Rectangle 116"/>
              <p:cNvSpPr/>
              <p:nvPr/>
            </p:nvSpPr>
            <p:spPr>
              <a:xfrm>
                <a:off x="742" y="3252"/>
                <a:ext cx="734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91" name="Group 117"/>
            <p:cNvGrpSpPr/>
            <p:nvPr/>
          </p:nvGrpSpPr>
          <p:grpSpPr>
            <a:xfrm>
              <a:off x="1476" y="3252"/>
              <a:ext cx="846" cy="438"/>
              <a:chOff x="1476" y="3252"/>
              <a:chExt cx="846" cy="438"/>
            </a:xfrm>
          </p:grpSpPr>
          <p:sp>
            <p:nvSpPr>
              <p:cNvPr id="27695" name="Rectangle 118"/>
              <p:cNvSpPr/>
              <p:nvPr/>
            </p:nvSpPr>
            <p:spPr>
              <a:xfrm>
                <a:off x="1519" y="3252"/>
                <a:ext cx="760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PCON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96" name="Rectangle 119"/>
              <p:cNvSpPr/>
              <p:nvPr/>
            </p:nvSpPr>
            <p:spPr>
              <a:xfrm>
                <a:off x="1476" y="3252"/>
                <a:ext cx="846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692" name="Group 120"/>
            <p:cNvGrpSpPr/>
            <p:nvPr/>
          </p:nvGrpSpPr>
          <p:grpSpPr>
            <a:xfrm>
              <a:off x="2322" y="3252"/>
              <a:ext cx="838" cy="438"/>
              <a:chOff x="2322" y="3252"/>
              <a:chExt cx="838" cy="438"/>
            </a:xfrm>
          </p:grpSpPr>
          <p:sp>
            <p:nvSpPr>
              <p:cNvPr id="27693" name="Rectangle 121"/>
              <p:cNvSpPr/>
              <p:nvPr/>
            </p:nvSpPr>
            <p:spPr>
              <a:xfrm>
                <a:off x="2365" y="3252"/>
                <a:ext cx="752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0×××0000B</a:t>
                </a:r>
              </a:p>
              <a:p>
                <a:pPr algn="ctr" eaLnBrk="0" hangingPunct="0">
                  <a:spcBef>
                    <a:spcPct val="30000"/>
                  </a:spcBef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94" name="Rectangle 122"/>
              <p:cNvSpPr/>
              <p:nvPr/>
            </p:nvSpPr>
            <p:spPr>
              <a:xfrm>
                <a:off x="2322" y="3252"/>
                <a:ext cx="838" cy="43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27651" name="Rectangle 123"/>
          <p:cNvSpPr/>
          <p:nvPr/>
        </p:nvSpPr>
        <p:spPr>
          <a:xfrm>
            <a:off x="250825" y="1066800"/>
            <a:ext cx="8893175" cy="4914900"/>
          </a:xfrm>
          <a:prstGeom prst="rect">
            <a:avLst/>
          </a:prstGeom>
          <a:noFill/>
          <a:ln w="11112" cap="flat" cmpd="sng">
            <a:solidFill>
              <a:srgbClr val="A0A0A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7652" name="Rectangle 124"/>
          <p:cNvSpPr/>
          <p:nvPr/>
        </p:nvSpPr>
        <p:spPr>
          <a:xfrm>
            <a:off x="336551" y="405130"/>
            <a:ext cx="8274050" cy="632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复位状态</a:t>
            </a:r>
            <a:r>
              <a:rPr lang="en-US" altLang="zh-CN" sz="3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(SP</a:t>
            </a:r>
            <a:r>
              <a:rPr lang="zh-CN" altLang="zh-CN" sz="3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sz="3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07H,P0P1P2P3</a:t>
            </a:r>
            <a:r>
              <a:rPr lang="zh-CN" altLang="en-US" sz="3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为全</a:t>
            </a:r>
            <a:r>
              <a:rPr lang="en-US" altLang="zh-CN" sz="3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，其余为</a:t>
            </a:r>
            <a:r>
              <a:rPr lang="en-US" altLang="zh-CN" sz="3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0.</a:t>
            </a:r>
          </a:p>
        </p:txBody>
      </p:sp>
    </p:spTree>
  </p:cSld>
  <p:clrMapOvr>
    <a:masterClrMapping/>
  </p:clrMapOvr>
  <p:transition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/>
          <p:nvPr/>
        </p:nvSpPr>
        <p:spPr>
          <a:xfrm>
            <a:off x="0" y="-139700"/>
            <a:ext cx="9143365" cy="6924973"/>
          </a:xfrm>
          <a:prstGeom prst="rect">
            <a:avLst/>
          </a:prstGeom>
          <a:gradFill rotWithShape="0">
            <a:gsLst>
              <a:gs pos="0">
                <a:srgbClr val="FFEFD1">
                  <a:alpha val="100000"/>
                </a:srgbClr>
              </a:gs>
              <a:gs pos="64999">
                <a:srgbClr val="F0EBD5">
                  <a:alpha val="100000"/>
                </a:srgbClr>
              </a:gs>
              <a:gs pos="100000">
                <a:srgbClr val="D1C39F">
                  <a:alpha val="100000"/>
                </a:srgbClr>
              </a:gs>
            </a:gsLst>
            <a:lin ang="5400000"/>
            <a:tileRect/>
          </a:gradFill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en-US" altLang="zh-CN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、注意几个特殊功能寄存器的应用：</a:t>
            </a:r>
          </a:p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DPTR=DPH+DPL   16</a:t>
            </a:r>
            <a:r>
              <a:rPr lang="zh-CN" altLang="en-US" dirty="0" smtClean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位；初始</a:t>
            </a:r>
            <a:r>
              <a:rPr lang="en-US" altLang="zh-CN" dirty="0" smtClean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SP=07,P0-P3</a:t>
            </a:r>
            <a:r>
              <a:rPr lang="zh-CN" altLang="en-US" dirty="0" smtClean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全</a:t>
            </a:r>
            <a:r>
              <a:rPr lang="en-US" altLang="zh-CN" dirty="0" smtClean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，其余全</a:t>
            </a:r>
            <a:r>
              <a:rPr lang="en-US" altLang="zh-CN" dirty="0" smtClean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0.</a:t>
            </a:r>
            <a:endParaRPr lang="zh-CN" altLang="en-US" dirty="0">
              <a:solidFill>
                <a:srgbClr val="2F2F2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PC 16</a:t>
            </a:r>
            <a:r>
              <a:rPr lang="zh-CN" altLang="en-US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位，无地址，开始</a:t>
            </a:r>
            <a:r>
              <a:rPr lang="en-US" altLang="zh-CN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=0000H,</a:t>
            </a:r>
            <a:r>
              <a:rPr lang="zh-CN" altLang="en-US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平时不用，表示程序马上要运行的程序存储器的地址，或程序要去的地方。</a:t>
            </a:r>
          </a:p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SP </a:t>
            </a:r>
            <a:r>
              <a:rPr lang="zh-CN" altLang="en-US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堆栈指针，在</a:t>
            </a:r>
            <a:r>
              <a:rPr lang="en-US" altLang="zh-CN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SFR</a:t>
            </a:r>
            <a:r>
              <a:rPr lang="zh-CN" altLang="en-US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中，充放栈顶的地址。</a:t>
            </a:r>
            <a:r>
              <a:rPr lang="zh-CN" altLang="en-US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堆栈实体建立在下半区片内</a:t>
            </a:r>
            <a:r>
              <a:rPr lang="en-US" altLang="zh-CN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RAM</a:t>
            </a:r>
            <a:r>
              <a:rPr lang="zh-CN" altLang="en-US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00-7FH)</a:t>
            </a:r>
            <a:r>
              <a:rPr lang="zh-CN" altLang="en-US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；特点是</a:t>
            </a:r>
            <a:r>
              <a:rPr lang="zh-CN" altLang="en-US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先进后出，向上生长，压栈的数据在</a:t>
            </a:r>
            <a:r>
              <a:rPr lang="zh-CN" altLang="en-US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堆栈实体中。</a:t>
            </a:r>
          </a:p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PSW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每一位都要搞清楚。包括定义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R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区的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RS1RS0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：选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00-11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；对应选择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R0-R7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定位在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00-07H;08-0FH;10H-17H;18-1FH;</a:t>
            </a:r>
          </a:p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zh-CN" altLang="en-US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比如</a:t>
            </a:r>
            <a:r>
              <a:rPr lang="en-US" altLang="zh-CN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RS1RS0=10</a:t>
            </a:r>
            <a:r>
              <a:rPr lang="zh-CN" altLang="en-US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；那</a:t>
            </a:r>
            <a:r>
              <a:rPr lang="en-US" altLang="zh-CN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R0-R7</a:t>
            </a:r>
            <a:r>
              <a:rPr lang="zh-CN" altLang="en-US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对应的地址就是</a:t>
            </a:r>
            <a:r>
              <a:rPr lang="en-US" altLang="zh-CN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10H-17H;R7</a:t>
            </a:r>
            <a:r>
              <a:rPr lang="zh-CN" altLang="en-US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实际地址就是</a:t>
            </a:r>
            <a:r>
              <a:rPr lang="en-US" altLang="zh-CN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17H.</a:t>
            </a:r>
            <a:endParaRPr lang="en-US" altLang="zh-CN" dirty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91795" y="1368425"/>
            <a:ext cx="8642350" cy="5255895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 panose="05020102010507070707"/>
              <a:buChar char="ß"/>
              <a:defRPr/>
            </a:pPr>
            <a:r>
              <a:rPr kumimoji="1" lang="en-US" altLang="zh-CN" dirty="0" err="1">
                <a:solidFill>
                  <a:srgbClr val="FF00FF"/>
                </a:solidFill>
                <a:latin typeface="Franklin Gothic Book" panose="020B0503020102020204"/>
              </a:rPr>
              <a:t>Rn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：工作寄存器中的寄存器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R0…R7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中之一</a:t>
            </a:r>
            <a:endParaRPr lang="en-US" altLang="zh-CN" dirty="0">
              <a:solidFill>
                <a:srgbClr val="2F2F2F"/>
              </a:solidFill>
              <a:latin typeface="Franklin Gothic Book" panose="020B0503020102020204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 panose="05020102010507070707"/>
              <a:buChar char="ß"/>
              <a:defRPr/>
            </a:pPr>
            <a:r>
              <a:rPr kumimoji="1" lang="en-US" altLang="zh-CN" dirty="0">
                <a:solidFill>
                  <a:srgbClr val="FF00FF"/>
                </a:solidFill>
                <a:latin typeface="Franklin Gothic Book" panose="020B0503020102020204"/>
              </a:rPr>
              <a:t>R </a:t>
            </a:r>
            <a:r>
              <a:rPr kumimoji="1" lang="en-US" altLang="zh-CN" dirty="0" err="1">
                <a:solidFill>
                  <a:srgbClr val="FF00FF"/>
                </a:solidFill>
                <a:latin typeface="Franklin Gothic Book" panose="020B0503020102020204"/>
              </a:rPr>
              <a:t>i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：工作寄存器中的寄存器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R0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或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R1</a:t>
            </a:r>
            <a:endParaRPr lang="en-US" altLang="zh-CN" dirty="0">
              <a:solidFill>
                <a:srgbClr val="2F2F2F"/>
              </a:solidFill>
              <a:latin typeface="Franklin Gothic Book" panose="020B0503020102020204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 panose="05020102010507070707"/>
              <a:buChar char="ß"/>
              <a:defRPr/>
            </a:pPr>
            <a:r>
              <a:rPr kumimoji="1" lang="en-US" altLang="zh-CN" dirty="0">
                <a:solidFill>
                  <a:srgbClr val="FF00FF"/>
                </a:solidFill>
                <a:latin typeface="Franklin Gothic Book" panose="020B0503020102020204"/>
              </a:rPr>
              <a:t>#data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：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8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位立即数（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00-FFH)</a:t>
            </a:r>
            <a:endParaRPr kumimoji="1" lang="zh-CN" altLang="en-US" dirty="0">
              <a:solidFill>
                <a:srgbClr val="2F2F2F"/>
              </a:solidFill>
              <a:latin typeface="Franklin Gothic Book" panose="020B0503020102020204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 panose="05020102010507070707"/>
              <a:buChar char="ß"/>
              <a:defRPr/>
            </a:pPr>
            <a:r>
              <a:rPr kumimoji="1" lang="en-US" altLang="zh-CN" dirty="0">
                <a:solidFill>
                  <a:srgbClr val="FF00FF"/>
                </a:solidFill>
                <a:latin typeface="Franklin Gothic Book" panose="020B0503020102020204"/>
              </a:rPr>
              <a:t>#data16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：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16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位立即数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(0000H-FFFFH)</a:t>
            </a:r>
            <a:endParaRPr lang="en-US" altLang="zh-CN" dirty="0">
              <a:solidFill>
                <a:srgbClr val="2F2F2F"/>
              </a:solidFill>
              <a:latin typeface="Franklin Gothic Book" panose="020B0503020102020204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 panose="05020102010507070707"/>
              <a:buChar char="ß"/>
              <a:defRPr/>
            </a:pPr>
            <a:r>
              <a:rPr kumimoji="1" lang="en-US" altLang="zh-CN" dirty="0">
                <a:solidFill>
                  <a:srgbClr val="FF00FF"/>
                </a:solidFill>
                <a:latin typeface="Franklin Gothic Book" panose="020B0503020102020204"/>
              </a:rPr>
              <a:t>direct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：片内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RAM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或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SFR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地址（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8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位）直接地址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 panose="05020102010507070707"/>
              <a:buChar char="ß"/>
              <a:defRPr/>
            </a:pP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              （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00-FFH)       MOV A,</a:t>
            </a:r>
            <a:r>
              <a:rPr kumimoji="1" lang="en-US" altLang="zh-CN" dirty="0">
                <a:solidFill>
                  <a:srgbClr val="FF00FF"/>
                </a:solidFill>
                <a:latin typeface="Franklin Gothic Book" panose="020B0503020102020204"/>
                <a:sym typeface="+mn-ea"/>
              </a:rPr>
              <a:t>direct(20H)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 panose="05020102010507070707"/>
              <a:buChar char="ß"/>
              <a:defRPr/>
            </a:pPr>
            <a:r>
              <a:rPr kumimoji="1" lang="en-US" altLang="zh-CN" dirty="0">
                <a:solidFill>
                  <a:srgbClr val="FF00FF"/>
                </a:solidFill>
                <a:latin typeface="Franklin Gothic Book" panose="020B0503020102020204"/>
              </a:rPr>
              <a:t>@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：间接寻址寄存器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 panose="05020102010507070707"/>
              <a:buChar char="ß"/>
              <a:defRPr/>
            </a:pPr>
            <a:r>
              <a:rPr kumimoji="1" lang="en-US" altLang="zh-CN" dirty="0">
                <a:solidFill>
                  <a:srgbClr val="FF00FF"/>
                </a:solidFill>
                <a:latin typeface="Franklin Gothic Book" panose="020B0503020102020204"/>
              </a:rPr>
              <a:t>Bit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：片内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RAM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或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SFR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的位地址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(00-FFH)</a:t>
            </a:r>
            <a:endParaRPr kumimoji="1" lang="zh-CN" altLang="en-US" dirty="0">
              <a:solidFill>
                <a:srgbClr val="2F2F2F"/>
              </a:solidFill>
              <a:latin typeface="Franklin Gothic Book" panose="020B0503020102020204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 panose="05020102010507070707"/>
              <a:buChar char="ß"/>
              <a:defRPr/>
            </a:pPr>
            <a:r>
              <a:rPr kumimoji="1" lang="en-US" altLang="zh-CN" dirty="0">
                <a:solidFill>
                  <a:srgbClr val="FF00FF"/>
                </a:solidFill>
                <a:latin typeface="Franklin Gothic Book" panose="020B0503020102020204"/>
              </a:rPr>
              <a:t>addr11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：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11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位目的地址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(2KF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范围    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JMP K1</a:t>
            </a:r>
            <a:endParaRPr kumimoji="1" lang="zh-CN" altLang="en-US" dirty="0">
              <a:solidFill>
                <a:srgbClr val="2F2F2F"/>
              </a:solidFill>
              <a:latin typeface="Franklin Gothic Book" panose="020B0503020102020204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 panose="05020102010507070707"/>
              <a:buChar char="ß"/>
              <a:defRPr/>
            </a:pPr>
            <a:r>
              <a:rPr kumimoji="1" lang="en-US" altLang="zh-CN" dirty="0">
                <a:solidFill>
                  <a:srgbClr val="FF00FF"/>
                </a:solidFill>
                <a:latin typeface="Franklin Gothic Book" panose="020B0503020102020204"/>
              </a:rPr>
              <a:t>addr16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：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16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位目的地址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(64K</a:t>
            </a:r>
            <a:r>
              <a:rPr kumimoji="1" lang="zh-CN" altLang="en-US" dirty="0">
                <a:solidFill>
                  <a:srgbClr val="2F2F2F"/>
                </a:solidFill>
                <a:latin typeface="Franklin Gothic Book" panose="020B0503020102020204"/>
              </a:rPr>
              <a:t>范围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</a:rPr>
              <a:t>)  </a:t>
            </a:r>
            <a:r>
              <a:rPr kumimoji="1" lang="en-US" altLang="zh-CN" dirty="0">
                <a:solidFill>
                  <a:srgbClr val="2F2F2F"/>
                </a:solidFill>
                <a:latin typeface="Franklin Gothic Book" panose="020B0503020102020204"/>
                <a:sym typeface="+mn-ea"/>
              </a:rPr>
              <a:t>JMP K1</a:t>
            </a:r>
            <a:endParaRPr kumimoji="1" lang="zh-CN" altLang="en-US" dirty="0">
              <a:solidFill>
                <a:srgbClr val="2F2F2F"/>
              </a:solidFill>
              <a:latin typeface="Franklin Gothic Book" panose="020B0503020102020204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 panose="05020102010507070707"/>
              <a:buChar char="ß"/>
              <a:defRPr/>
            </a:pPr>
            <a:endParaRPr kumimoji="1" lang="en-US" altLang="zh-CN" dirty="0">
              <a:solidFill>
                <a:srgbClr val="2F2F2F"/>
              </a:solidFill>
              <a:latin typeface="Franklin Gothic Book" panose="020B0503020102020204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50825" y="422910"/>
            <a:ext cx="8399780" cy="56388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360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章：</a:t>
            </a:r>
            <a:r>
              <a:rPr lang="en-US" altLang="zh-CN" sz="360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60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、常 </a:t>
            </a:r>
            <a:r>
              <a:rPr lang="zh-CN" altLang="en-US" sz="3600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用 符 号 说 明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/>
          <p:nvPr/>
        </p:nvSpPr>
        <p:spPr>
          <a:xfrm>
            <a:off x="159390" y="134224"/>
            <a:ext cx="8816829" cy="6494085"/>
          </a:xfrm>
          <a:prstGeom prst="rect">
            <a:avLst/>
          </a:prstGeom>
          <a:gradFill rotWithShape="0">
            <a:gsLst>
              <a:gs pos="0">
                <a:srgbClr val="FFEFD1">
                  <a:alpha val="100000"/>
                </a:srgbClr>
              </a:gs>
              <a:gs pos="64999">
                <a:srgbClr val="F0EBD5">
                  <a:alpha val="100000"/>
                </a:srgbClr>
              </a:gs>
              <a:gs pos="100000">
                <a:srgbClr val="D1C39F">
                  <a:alpha val="100000"/>
                </a:srgbClr>
              </a:gs>
            </a:gsLst>
            <a:lin ang="5400000"/>
            <a:tileRect/>
          </a:gradFill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en-US" altLang="zh-CN" sz="3200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Rel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：补码形式的</a:t>
            </a:r>
            <a:r>
              <a:rPr lang="en-US" altLang="zh-CN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8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位地址偏移量</a:t>
            </a:r>
            <a:r>
              <a:rPr lang="en-US" altLang="zh-CN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实际上就是标号，比如</a:t>
            </a:r>
            <a:r>
              <a:rPr lang="en-US" altLang="zh-CN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JMP  K,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具体数值有</a:t>
            </a:r>
            <a:r>
              <a:rPr lang="en-US" altLang="zh-CN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KEIL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编译软件帮你算，</a:t>
            </a:r>
            <a:r>
              <a:rPr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理解，简化   </a:t>
            </a:r>
            <a:r>
              <a:rPr lang="en-US" altLang="zh-CN" sz="32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JMP K1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solidFill>
                <a:srgbClr val="2F2F2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en-US" altLang="zh-CN" sz="3200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：位操作指令中，该位求反后参与操作，不</a:t>
            </a:r>
          </a:p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影响该位</a:t>
            </a:r>
          </a:p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en-US" altLang="zh-CN" sz="3200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X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</a:t>
            </a:r>
            <a:r>
              <a:rPr lang="en-US" altLang="zh-CN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20H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片内</a:t>
            </a:r>
            <a:r>
              <a:rPr lang="en-US" altLang="zh-CN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RAM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的直接地址或寄存器</a:t>
            </a:r>
          </a:p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en-US" altLang="zh-CN" sz="3200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(X)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：相应地址单元中的内容</a:t>
            </a:r>
          </a:p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en-US" altLang="zh-CN" sz="3200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→</a:t>
            </a:r>
            <a:r>
              <a:rPr lang="zh-CN" altLang="en-US" sz="3200" dirty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：箭头左边的内容送入箭头右边的单元</a:t>
            </a:r>
            <a:r>
              <a:rPr lang="zh-CN" altLang="en-US" sz="3200" dirty="0" smtClean="0">
                <a:solidFill>
                  <a:srgbClr val="2F2F2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内</a:t>
            </a:r>
            <a:endParaRPr lang="en-US" altLang="zh-CN" sz="3200" dirty="0" smtClean="0">
              <a:solidFill>
                <a:srgbClr val="2F2F2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  <a:buClr>
                <a:srgbClr val="00D5D5"/>
              </a:buClr>
              <a:buFont typeface="Wingdings" panose="05000000000000000000" pitchFamily="2" charset="2"/>
              <a:buNone/>
            </a:pPr>
            <a:r>
              <a:rPr lang="zh-CN" altLang="en-US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    对</a:t>
            </a:r>
            <a:r>
              <a:rPr lang="zh-CN" altLang="en-US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指</a:t>
            </a:r>
            <a:r>
              <a:rPr lang="zh-CN" altLang="en-US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令的熟悉唯一的办法多编程，多看，把每条指令理解清楚。可能有一道读程序题目。</a:t>
            </a:r>
            <a:endParaRPr lang="zh-CN" altLang="en-US" sz="32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8"/>
          <p:cNvSpPr/>
          <p:nvPr/>
        </p:nvSpPr>
        <p:spPr>
          <a:xfrm>
            <a:off x="321945" y="179070"/>
            <a:ext cx="8708390" cy="282067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、寄存器寻址      </a:t>
            </a:r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MOV A,R0</a:t>
            </a:r>
          </a:p>
          <a:p>
            <a:r>
              <a:rPr lang="en-US" altLang="zh-CN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3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立即寻址        </a:t>
            </a:r>
            <a:r>
              <a:rPr lang="en-US" altLang="zh-CN" sz="3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MOV A,#0FFH</a:t>
            </a:r>
            <a:endParaRPr lang="zh-CN" altLang="en-US" sz="3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、寄存器间接寻址  </a:t>
            </a:r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MOV A,@R0</a:t>
            </a:r>
            <a:endParaRPr lang="zh-CN" altLang="en-US" sz="3600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、直接寻址        </a:t>
            </a:r>
            <a:r>
              <a:rPr lang="en-US" altLang="zh-CN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MOV A,20H</a:t>
            </a:r>
          </a:p>
        </p:txBody>
      </p:sp>
      <p:sp>
        <p:nvSpPr>
          <p:cNvPr id="3" name="Text Box 3"/>
          <p:cNvSpPr txBox="1"/>
          <p:nvPr/>
        </p:nvSpPr>
        <p:spPr>
          <a:xfrm>
            <a:off x="321945" y="2759710"/>
            <a:ext cx="8140700" cy="33534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、变址寻址</a:t>
            </a:r>
            <a:r>
              <a:rPr lang="en-US" altLang="zh-CN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基址</a:t>
            </a:r>
            <a:r>
              <a:rPr lang="en-US" altLang="zh-CN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变址</a:t>
            </a:r>
            <a:r>
              <a:rPr lang="en-US" altLang="zh-CN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32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MOVC A,@A+DPTR</a:t>
            </a: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、相对寻址       </a:t>
            </a:r>
            <a:r>
              <a:rPr lang="en-US" altLang="zh-CN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JMP  MAIN</a:t>
            </a:r>
            <a:r>
              <a:rPr lang="zh-CN" altLang="en-US" sz="32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3200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、位寻址           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CLR P1.0    SETB C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寻地址方式理解要考，没特殊说明指源操作数</a:t>
            </a:r>
            <a:endParaRPr lang="en-US" altLang="zh-CN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8"/>
          <p:cNvSpPr/>
          <p:nvPr/>
        </p:nvSpPr>
        <p:spPr>
          <a:xfrm>
            <a:off x="291197" y="461394"/>
            <a:ext cx="8708390" cy="581357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、注意对</a:t>
            </a:r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CJNE   DJNZ </a:t>
            </a: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指令的理解。</a:t>
            </a:r>
          </a:p>
          <a:p>
            <a:r>
              <a:rPr lang="en-US" altLang="zh-CN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、注意对</a:t>
            </a:r>
            <a:r>
              <a:rPr lang="en-US" altLang="zh-CN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BCD</a:t>
            </a:r>
            <a:r>
              <a:rPr lang="zh-CN" altLang="en-US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转换、数码管显示程序的理解，数码管只考虑共阴。</a:t>
            </a:r>
          </a:p>
          <a:p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、注意对</a:t>
            </a:r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PSW</a:t>
            </a: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寄存器各位的计算，练习一下；</a:t>
            </a:r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RS1RS0</a:t>
            </a:r>
            <a:endParaRPr lang="zh-CN" altLang="en-US" sz="3600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1000  1101</a:t>
            </a:r>
          </a:p>
          <a:p>
            <a:r>
              <a:rPr lang="en-US" altLang="zh-CN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+  1101  1011</a:t>
            </a:r>
          </a:p>
          <a:p>
            <a:r>
              <a:rPr lang="en-US" altLang="zh-CN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= 10110  1000</a:t>
            </a:r>
          </a:p>
          <a:p>
            <a:r>
              <a:rPr lang="en-US" altLang="zh-CN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CY=1  AC=1  OV=C6</a:t>
            </a:r>
            <a:r>
              <a:rPr lang="zh-CN" altLang="en-US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异或</a:t>
            </a:r>
            <a:r>
              <a:rPr lang="en-US" altLang="zh-CN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C7=0</a:t>
            </a:r>
            <a:r>
              <a:rPr lang="zh-CN" altLang="en-US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异或</a:t>
            </a:r>
            <a:r>
              <a:rPr lang="en-US" altLang="zh-CN" sz="36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1=1 </a:t>
            </a:r>
            <a:r>
              <a:rPr lang="en-US" altLang="zh-CN" sz="3600" dirty="0" smtClean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p=1</a:t>
            </a:r>
          </a:p>
          <a:p>
            <a:r>
              <a:rPr lang="en-US" altLang="zh-CN" sz="3600" dirty="0" smtClean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4</a:t>
            </a:r>
            <a:r>
              <a:rPr lang="zh-CN" altLang="en-US" sz="3600" dirty="0" smtClean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、指令本身只有多编程熟悉。</a:t>
            </a:r>
            <a:endParaRPr lang="en-US" altLang="zh-CN" sz="3600" dirty="0">
              <a:solidFill>
                <a:srgbClr val="00B0F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/>
          </p:cNvSpPr>
          <p:nvPr>
            <p:ph type="title"/>
          </p:nvPr>
        </p:nvSpPr>
        <p:spPr>
          <a:xfrm>
            <a:off x="0" y="260350"/>
            <a:ext cx="7856855" cy="73215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zh-CN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章；</a:t>
            </a:r>
            <a:r>
              <a:rPr lang="en-US" altLang="zh-CN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口及数码管显示器</a:t>
            </a:r>
          </a:p>
        </p:txBody>
      </p:sp>
      <p:sp>
        <p:nvSpPr>
          <p:cNvPr id="744454" name="Rectangle 6"/>
          <p:cNvSpPr/>
          <p:nvPr/>
        </p:nvSpPr>
        <p:spPr>
          <a:xfrm>
            <a:off x="250825" y="1052513"/>
            <a:ext cx="8353425" cy="9366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prstClr val="black"/>
                </a:solidFill>
              </a:rPr>
              <a:t> </a:t>
            </a:r>
            <a:r>
              <a:rPr lang="zh-CN" altLang="en-US" sz="2000" dirty="0">
                <a:solidFill>
                  <a:prstClr val="black"/>
                </a:solidFill>
              </a:rPr>
              <a:t>组成：</a:t>
            </a:r>
            <a:r>
              <a:rPr lang="en-US" altLang="zh-CN" sz="2000" b="0" dirty="0">
                <a:solidFill>
                  <a:prstClr val="black"/>
                </a:solidFill>
              </a:rPr>
              <a:t>LED</a:t>
            </a:r>
            <a:r>
              <a:rPr lang="zh-CN" altLang="en-US" sz="2000" b="0" dirty="0">
                <a:solidFill>
                  <a:prstClr val="black"/>
                </a:solidFill>
              </a:rPr>
              <a:t>数码管由</a:t>
            </a:r>
            <a:r>
              <a:rPr lang="en-US" altLang="zh-CN" sz="2000" b="0" dirty="0">
                <a:solidFill>
                  <a:prstClr val="black"/>
                </a:solidFill>
              </a:rPr>
              <a:t>7</a:t>
            </a:r>
            <a:r>
              <a:rPr lang="zh-CN" altLang="en-US" sz="2000" b="0" dirty="0">
                <a:solidFill>
                  <a:prstClr val="black"/>
                </a:solidFill>
              </a:rPr>
              <a:t>段或</a:t>
            </a:r>
            <a:r>
              <a:rPr lang="en-US" altLang="zh-CN" sz="2000" b="0" dirty="0">
                <a:solidFill>
                  <a:prstClr val="black"/>
                </a:solidFill>
              </a:rPr>
              <a:t>8</a:t>
            </a:r>
            <a:r>
              <a:rPr lang="zh-CN" altLang="en-US" sz="2000" b="0" dirty="0">
                <a:solidFill>
                  <a:prstClr val="black"/>
                </a:solidFill>
              </a:rPr>
              <a:t>段发光二极管组成，在平面上排成</a:t>
            </a:r>
            <a:r>
              <a:rPr lang="en-US" altLang="zh-CN" sz="2000" b="0" dirty="0">
                <a:solidFill>
                  <a:prstClr val="black"/>
                </a:solidFill>
              </a:rPr>
              <a:t>8</a:t>
            </a:r>
            <a:r>
              <a:rPr lang="zh-CN" altLang="en-US" sz="2000" b="0" dirty="0">
                <a:solidFill>
                  <a:prstClr val="black"/>
                </a:solidFill>
              </a:rPr>
              <a:t>字型。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prstClr val="black"/>
                </a:solidFill>
              </a:rPr>
              <a:t>分类：</a:t>
            </a:r>
            <a:r>
              <a:rPr lang="zh-CN" altLang="en-US" sz="2000" b="0" dirty="0">
                <a:solidFill>
                  <a:prstClr val="black"/>
                </a:solidFill>
              </a:rPr>
              <a:t>有共阴极和共阳极两种。（显示</a:t>
            </a:r>
            <a:r>
              <a:rPr lang="en-US" altLang="zh-CN" sz="2000" b="0" dirty="0">
                <a:solidFill>
                  <a:prstClr val="black"/>
                </a:solidFill>
              </a:rPr>
              <a:t>1</a:t>
            </a:r>
            <a:r>
              <a:rPr lang="zh-CN" altLang="en-US" sz="2000" b="0" dirty="0">
                <a:solidFill>
                  <a:prstClr val="black"/>
                </a:solidFill>
              </a:rPr>
              <a:t>，共阴为</a:t>
            </a:r>
            <a:r>
              <a:rPr lang="en-US" altLang="zh-CN" sz="2000" b="0" dirty="0">
                <a:solidFill>
                  <a:prstClr val="black"/>
                </a:solidFill>
              </a:rPr>
              <a:t>06H)</a:t>
            </a:r>
          </a:p>
        </p:txBody>
      </p:sp>
      <p:sp>
        <p:nvSpPr>
          <p:cNvPr id="744573" name="Rectangle 125"/>
          <p:cNvSpPr/>
          <p:nvPr/>
        </p:nvSpPr>
        <p:spPr>
          <a:xfrm>
            <a:off x="250825" y="4724400"/>
            <a:ext cx="8893175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prstClr val="black"/>
                </a:solidFill>
              </a:rPr>
              <a:t>显示原理：</a:t>
            </a:r>
            <a:r>
              <a:rPr lang="zh-CN" altLang="en-US" sz="2000" b="0" dirty="0">
                <a:solidFill>
                  <a:prstClr val="black"/>
                </a:solidFill>
              </a:rPr>
              <a:t>使某些段点亮而另一些段不亮就可以显示</a:t>
            </a:r>
            <a:r>
              <a:rPr lang="en-US" altLang="zh-CN" sz="2000" b="0" dirty="0">
                <a:solidFill>
                  <a:prstClr val="black"/>
                </a:solidFill>
              </a:rPr>
              <a:t>0---9</a:t>
            </a:r>
            <a:r>
              <a:rPr lang="zh-CN" altLang="en-US" sz="2000" b="0" dirty="0">
                <a:solidFill>
                  <a:prstClr val="black"/>
                </a:solidFill>
              </a:rPr>
              <a:t>，</a:t>
            </a:r>
            <a:r>
              <a:rPr lang="en-US" altLang="zh-CN" sz="2000" b="0" dirty="0">
                <a:solidFill>
                  <a:prstClr val="black"/>
                </a:solidFill>
              </a:rPr>
              <a:t>A---F</a:t>
            </a:r>
            <a:r>
              <a:rPr lang="zh-CN" altLang="en-US" sz="2000" b="0" dirty="0">
                <a:solidFill>
                  <a:prstClr val="black"/>
                </a:solidFill>
              </a:rPr>
              <a:t>等字型。</a:t>
            </a:r>
          </a:p>
          <a:p>
            <a:pPr>
              <a:lnSpc>
                <a:spcPct val="120000"/>
              </a:lnSpc>
            </a:pPr>
            <a:r>
              <a:rPr lang="zh-CN" altLang="en-US" sz="2000" b="0" dirty="0">
                <a:solidFill>
                  <a:prstClr val="black"/>
                </a:solidFill>
              </a:rPr>
              <a:t>使某段点亮必须具备</a:t>
            </a:r>
            <a:r>
              <a:rPr lang="en-US" altLang="zh-CN" sz="2000" b="0" dirty="0">
                <a:solidFill>
                  <a:prstClr val="black"/>
                </a:solidFill>
              </a:rPr>
              <a:t>2</a:t>
            </a:r>
            <a:r>
              <a:rPr lang="zh-CN" altLang="en-US" sz="2000" b="0" dirty="0">
                <a:solidFill>
                  <a:prstClr val="black"/>
                </a:solidFill>
              </a:rPr>
              <a:t>个条件：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prstClr val="black"/>
                </a:solidFill>
                <a:ea typeface="楷体_GB2312" pitchFamily="49" charset="-122"/>
              </a:rPr>
              <a:t>①　共阴极管的公共端接地和共阳极管的公共端接电源。（只考共阴）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prstClr val="black"/>
              </a:solidFill>
              <a:ea typeface="楷体_GB2312" pitchFamily="49" charset="-122"/>
            </a:endParaRPr>
          </a:p>
        </p:txBody>
      </p:sp>
      <p:sp>
        <p:nvSpPr>
          <p:cNvPr id="32773" name="Rectangle 144"/>
          <p:cNvSpPr/>
          <p:nvPr/>
        </p:nvSpPr>
        <p:spPr>
          <a:xfrm>
            <a:off x="0" y="2447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/>
            <a:endParaRPr lang="zh-CN" altLang="en-US" sz="2000" b="0" dirty="0">
              <a:solidFill>
                <a:prstClr val="black"/>
              </a:solidFill>
            </a:endParaRPr>
          </a:p>
        </p:txBody>
      </p:sp>
      <p:graphicFrame>
        <p:nvGraphicFramePr>
          <p:cNvPr id="32774" name="Object 143"/>
          <p:cNvGraphicFramePr>
            <a:graphicFrameLocks/>
          </p:cNvGraphicFramePr>
          <p:nvPr/>
        </p:nvGraphicFramePr>
        <p:xfrm>
          <a:off x="755650" y="2060575"/>
          <a:ext cx="6696075" cy="2493963"/>
        </p:xfrm>
        <a:graphic>
          <a:graphicData uri="http://schemas.openxmlformats.org/presentationml/2006/ole">
            <p:oleObj spid="_x0000_s1033" r:id="rId3" imgW="11298227" imgH="4219048" progId="PBrush">
              <p:embed/>
            </p:oleObj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44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44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44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44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44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44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44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44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4" name="Object 143"/>
          <p:cNvGraphicFramePr>
            <a:graphicFrameLocks/>
          </p:cNvGraphicFramePr>
          <p:nvPr/>
        </p:nvGraphicFramePr>
        <p:xfrm>
          <a:off x="1009650" y="465455"/>
          <a:ext cx="6696075" cy="2493963"/>
        </p:xfrm>
        <a:graphic>
          <a:graphicData uri="http://schemas.openxmlformats.org/presentationml/2006/ole">
            <p:oleObj spid="_x0000_s142337" r:id="rId3" imgW="11298227" imgH="4219048" progId="PBrush">
              <p:embed/>
            </p:oleObj>
          </a:graphicData>
        </a:graphic>
      </p:graphicFrame>
      <p:sp>
        <p:nvSpPr>
          <p:cNvPr id="32770" name="Rectangle 4"/>
          <p:cNvSpPr>
            <a:spLocks noGrp="1"/>
          </p:cNvSpPr>
          <p:nvPr>
            <p:ph type="title"/>
          </p:nvPr>
        </p:nvSpPr>
        <p:spPr>
          <a:xfrm>
            <a:off x="1216660" y="3368675"/>
            <a:ext cx="4427538" cy="731838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2400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 g f e d c b a</a:t>
            </a:r>
            <a:br>
              <a:rPr lang="en-US" altLang="zh-CN" sz="2400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0 0 0 0 0 1 1 0</a:t>
            </a:r>
          </a:p>
        </p:txBody>
      </p:sp>
      <p:sp>
        <p:nvSpPr>
          <p:cNvPr id="7" name="Rectangle 4"/>
          <p:cNvSpPr>
            <a:spLocks noGrp="1"/>
          </p:cNvSpPr>
          <p:nvPr/>
        </p:nvSpPr>
        <p:spPr>
          <a:xfrm>
            <a:off x="5080000" y="3465195"/>
            <a:ext cx="3737610" cy="73215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zh-CN" altLang="en-US" sz="2400" b="0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共阴，位选公共端地点平，笔画端高电平亮</a:t>
            </a:r>
            <a:r>
              <a:rPr lang="en-US" altLang="zh-CN" sz="2400" b="0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06H</a:t>
            </a:r>
          </a:p>
        </p:txBody>
      </p:sp>
    </p:spTree>
  </p:cSld>
  <p:clrMapOvr>
    <a:masterClrMapping/>
  </p:clrMapOvr>
  <p:transition spd="med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/>
          </p:cNvGraphicFramePr>
          <p:nvPr/>
        </p:nvGraphicFramePr>
        <p:xfrm>
          <a:off x="235585" y="772160"/>
          <a:ext cx="8907780" cy="2899410"/>
        </p:xfrm>
        <a:graphic>
          <a:graphicData uri="http://schemas.openxmlformats.org/presentationml/2006/ole">
            <p:oleObj spid="_x0000_s143361" r:id="rId3" imgW="9821646" imgH="1924319" progId="PBrush">
              <p:embed/>
            </p:oleObj>
          </a:graphicData>
        </a:graphic>
      </p:graphicFrame>
      <p:sp>
        <p:nvSpPr>
          <p:cNvPr id="8" name="Rectangle 4"/>
          <p:cNvSpPr>
            <a:spLocks noGrp="1"/>
          </p:cNvSpPr>
          <p:nvPr/>
        </p:nvSpPr>
        <p:spPr>
          <a:xfrm>
            <a:off x="394970" y="3916680"/>
            <a:ext cx="8354060" cy="73215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zh-CN" altLang="en-US" sz="2400" b="0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以上为共阴数码管码表，位选公共端低电平，笔画端高电平亮，如果是</a:t>
            </a:r>
            <a:r>
              <a:rPr lang="zh-CN" altLang="en-US" sz="2400" b="0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共阳数码管码表刚好取反，位选为高电平即可。</a:t>
            </a:r>
            <a:endParaRPr lang="en-US" altLang="zh-CN" sz="2400" b="0" u="sng" dirty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Rectangle 4"/>
          <p:cNvSpPr>
            <a:spLocks noGrp="1"/>
          </p:cNvSpPr>
          <p:nvPr/>
        </p:nvSpPr>
        <p:spPr>
          <a:xfrm>
            <a:off x="512445" y="5129530"/>
            <a:ext cx="8354060" cy="148018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 eaLnBrk="1" hangingPunct="1"/>
            <a:r>
              <a:rPr lang="zh-CN" altLang="en-US" sz="2400" b="0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记住：要显示一个数，一定要把数变成码，再输出到数码管，才能正常显示，同时要保证位选及时出现正确的电平（</a:t>
            </a:r>
            <a:r>
              <a:rPr lang="zh-CN" altLang="en-US" sz="2400" b="0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共阴位选公共端低电平，共阳位选公共端高电平。</a:t>
            </a:r>
            <a:endParaRPr lang="zh-CN" altLang="en-US" sz="2400" b="0" u="sng" dirty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/>
            <a:endParaRPr lang="zh-CN" altLang="en-US" sz="2400" b="0" u="sng" dirty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5" name="文本框 10404"/>
          <p:cNvSpPr txBox="1"/>
          <p:nvPr/>
        </p:nvSpPr>
        <p:spPr>
          <a:xfrm>
            <a:off x="5583238" y="223838"/>
            <a:ext cx="3128962" cy="3968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 dirty="0">
                <a:solidFill>
                  <a:srgbClr val="008000"/>
                </a:solidFill>
                <a:latin typeface="Times New Roman" panose="02020603050405020304" pitchFamily="18" charset="0"/>
                <a:ea typeface="楷体_GB2312" pitchFamily="49" charset="-122"/>
              </a:rPr>
              <a:t>40</a:t>
            </a:r>
            <a:r>
              <a:rPr lang="zh-CN" altLang="en-US" sz="2000" i="1" dirty="0">
                <a:solidFill>
                  <a:srgbClr val="008000"/>
                </a:solidFill>
                <a:latin typeface="Times New Roman" panose="02020603050405020304" pitchFamily="18" charset="0"/>
                <a:ea typeface="楷体_GB2312" pitchFamily="49" charset="-122"/>
              </a:rPr>
              <a:t>引脚，双列直插式结构</a:t>
            </a:r>
            <a:endParaRPr lang="zh-CN" altLang="en-US" sz="2000" i="1">
              <a:solidFill>
                <a:srgbClr val="00CC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406" name="动作按钮: 自定义 10405">
            <a:hlinkClick r:id="" action="ppaction://hlinkshowjump?jump=previousslide"/>
          </p:cNvPr>
          <p:cNvSpPr/>
          <p:nvPr/>
        </p:nvSpPr>
        <p:spPr>
          <a:xfrm>
            <a:off x="7696200" y="6219825"/>
            <a:ext cx="762000" cy="381000"/>
          </a:xfrm>
          <a:prstGeom prst="actionButtonBlank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r>
              <a:rPr lang="zh-CN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上页</a:t>
            </a:r>
            <a:endParaRPr lang="en-US" altLang="zh-CN" sz="20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07" name="动作按钮: 自定义 10406">
            <a:hlinkClick r:id="" action="ppaction://hlinkshowjump?jump=nextslide"/>
          </p:cNvPr>
          <p:cNvSpPr/>
          <p:nvPr/>
        </p:nvSpPr>
        <p:spPr>
          <a:xfrm>
            <a:off x="8443913" y="6223000"/>
            <a:ext cx="700087" cy="381000"/>
          </a:xfrm>
          <a:prstGeom prst="actionButtonBlank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r>
              <a:rPr lang="zh-CN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下页</a:t>
            </a:r>
            <a:endParaRPr lang="en-US" altLang="zh-CN" sz="20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08" name="动作按钮: 自定义 10407">
            <a:hlinkClick r:id="" action="ppaction://hlinkshowjump?jump=firstslide"/>
          </p:cNvPr>
          <p:cNvSpPr/>
          <p:nvPr/>
        </p:nvSpPr>
        <p:spPr>
          <a:xfrm>
            <a:off x="6705600" y="6227763"/>
            <a:ext cx="1004888" cy="373062"/>
          </a:xfrm>
          <a:prstGeom prst="actionButtonBlank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回目录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0505" name="文本框 10504"/>
          <p:cNvSpPr txBox="1"/>
          <p:nvPr/>
        </p:nvSpPr>
        <p:spPr>
          <a:xfrm>
            <a:off x="1843088" y="2708275"/>
            <a:ext cx="1371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RST/V</a:t>
            </a:r>
            <a:r>
              <a:rPr lang="en-US" altLang="zh-CN" sz="2000" baseline="-25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PD</a:t>
            </a: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0506" name="组合 10505"/>
          <p:cNvGrpSpPr/>
          <p:nvPr/>
        </p:nvGrpSpPr>
        <p:grpSpPr>
          <a:xfrm>
            <a:off x="1893888" y="2974975"/>
            <a:ext cx="609600" cy="2173288"/>
            <a:chOff x="813" y="1864"/>
            <a:chExt cx="384" cy="1369"/>
          </a:xfrm>
        </p:grpSpPr>
        <p:sp>
          <p:nvSpPr>
            <p:cNvPr id="10507" name="矩形 10506"/>
            <p:cNvSpPr/>
            <p:nvPr/>
          </p:nvSpPr>
          <p:spPr>
            <a:xfrm>
              <a:off x="813" y="2027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3.1</a:t>
              </a:r>
            </a:p>
          </p:txBody>
        </p:sp>
        <p:sp>
          <p:nvSpPr>
            <p:cNvPr id="10508" name="矩形 10507"/>
            <p:cNvSpPr/>
            <p:nvPr/>
          </p:nvSpPr>
          <p:spPr>
            <a:xfrm>
              <a:off x="813" y="2174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3.2</a:t>
              </a:r>
            </a:p>
          </p:txBody>
        </p:sp>
        <p:sp>
          <p:nvSpPr>
            <p:cNvPr id="10509" name="矩形 10508"/>
            <p:cNvSpPr/>
            <p:nvPr/>
          </p:nvSpPr>
          <p:spPr>
            <a:xfrm>
              <a:off x="813" y="2345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3.3</a:t>
              </a:r>
            </a:p>
          </p:txBody>
        </p:sp>
        <p:sp>
          <p:nvSpPr>
            <p:cNvPr id="10510" name="矩形 10509"/>
            <p:cNvSpPr/>
            <p:nvPr/>
          </p:nvSpPr>
          <p:spPr>
            <a:xfrm>
              <a:off x="813" y="2507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3.4</a:t>
              </a:r>
            </a:p>
          </p:txBody>
        </p:sp>
        <p:sp>
          <p:nvSpPr>
            <p:cNvPr id="10511" name="矩形 10510"/>
            <p:cNvSpPr/>
            <p:nvPr/>
          </p:nvSpPr>
          <p:spPr>
            <a:xfrm>
              <a:off x="813" y="2662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3.5</a:t>
              </a:r>
            </a:p>
          </p:txBody>
        </p:sp>
        <p:sp>
          <p:nvSpPr>
            <p:cNvPr id="10512" name="矩形 10511"/>
            <p:cNvSpPr/>
            <p:nvPr/>
          </p:nvSpPr>
          <p:spPr>
            <a:xfrm>
              <a:off x="813" y="2836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3.6</a:t>
              </a:r>
            </a:p>
          </p:txBody>
        </p:sp>
        <p:sp>
          <p:nvSpPr>
            <p:cNvPr id="10513" name="矩形 10512"/>
            <p:cNvSpPr/>
            <p:nvPr/>
          </p:nvSpPr>
          <p:spPr>
            <a:xfrm>
              <a:off x="813" y="2983"/>
              <a:ext cx="38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3.7</a:t>
              </a:r>
            </a:p>
          </p:txBody>
        </p:sp>
        <p:sp>
          <p:nvSpPr>
            <p:cNvPr id="10514" name="矩形 10513"/>
            <p:cNvSpPr/>
            <p:nvPr/>
          </p:nvSpPr>
          <p:spPr>
            <a:xfrm>
              <a:off x="813" y="1864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3.0</a:t>
              </a:r>
            </a:p>
          </p:txBody>
        </p:sp>
      </p:grpSp>
      <p:sp>
        <p:nvSpPr>
          <p:cNvPr id="10515" name="左大括号 10514"/>
          <p:cNvSpPr/>
          <p:nvPr/>
        </p:nvSpPr>
        <p:spPr>
          <a:xfrm>
            <a:off x="2668588" y="3152775"/>
            <a:ext cx="152400" cy="1866900"/>
          </a:xfrm>
          <a:prstGeom prst="leftBrace">
            <a:avLst>
              <a:gd name="adj1" fmla="val 102083"/>
              <a:gd name="adj2" fmla="val 37190"/>
            </a:avLst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516" name="组合 10515"/>
          <p:cNvGrpSpPr/>
          <p:nvPr/>
        </p:nvGrpSpPr>
        <p:grpSpPr>
          <a:xfrm>
            <a:off x="1868488" y="714375"/>
            <a:ext cx="698500" cy="2084388"/>
            <a:chOff x="797" y="400"/>
            <a:chExt cx="440" cy="1313"/>
          </a:xfrm>
        </p:grpSpPr>
        <p:sp>
          <p:nvSpPr>
            <p:cNvPr id="10517" name="矩形 10516"/>
            <p:cNvSpPr/>
            <p:nvPr/>
          </p:nvSpPr>
          <p:spPr>
            <a:xfrm>
              <a:off x="797" y="547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1.1</a:t>
              </a:r>
            </a:p>
          </p:txBody>
        </p:sp>
        <p:sp>
          <p:nvSpPr>
            <p:cNvPr id="10518" name="矩形 10517"/>
            <p:cNvSpPr/>
            <p:nvPr/>
          </p:nvSpPr>
          <p:spPr>
            <a:xfrm>
              <a:off x="797" y="694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1.2</a:t>
              </a:r>
            </a:p>
          </p:txBody>
        </p:sp>
        <p:sp>
          <p:nvSpPr>
            <p:cNvPr id="10519" name="矩形 10518"/>
            <p:cNvSpPr/>
            <p:nvPr/>
          </p:nvSpPr>
          <p:spPr>
            <a:xfrm>
              <a:off x="797" y="849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1.3</a:t>
              </a:r>
            </a:p>
          </p:txBody>
        </p:sp>
        <p:sp>
          <p:nvSpPr>
            <p:cNvPr id="10520" name="矩形 10519"/>
            <p:cNvSpPr/>
            <p:nvPr/>
          </p:nvSpPr>
          <p:spPr>
            <a:xfrm>
              <a:off x="797" y="1011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1.4</a:t>
              </a:r>
            </a:p>
          </p:txBody>
        </p:sp>
        <p:sp>
          <p:nvSpPr>
            <p:cNvPr id="10521" name="矩形 10520"/>
            <p:cNvSpPr/>
            <p:nvPr/>
          </p:nvSpPr>
          <p:spPr>
            <a:xfrm>
              <a:off x="797" y="1158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1.5</a:t>
              </a:r>
            </a:p>
          </p:txBody>
        </p:sp>
        <p:sp>
          <p:nvSpPr>
            <p:cNvPr id="10522" name="矩形 10521"/>
            <p:cNvSpPr/>
            <p:nvPr/>
          </p:nvSpPr>
          <p:spPr>
            <a:xfrm>
              <a:off x="797" y="1308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1.6</a:t>
              </a:r>
            </a:p>
          </p:txBody>
        </p:sp>
        <p:sp>
          <p:nvSpPr>
            <p:cNvPr id="10523" name="矩形 10522"/>
            <p:cNvSpPr/>
            <p:nvPr/>
          </p:nvSpPr>
          <p:spPr>
            <a:xfrm>
              <a:off x="805" y="1463"/>
              <a:ext cx="432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1.7</a:t>
              </a:r>
            </a:p>
          </p:txBody>
        </p:sp>
        <p:sp>
          <p:nvSpPr>
            <p:cNvPr id="10524" name="矩形 10523"/>
            <p:cNvSpPr/>
            <p:nvPr/>
          </p:nvSpPr>
          <p:spPr>
            <a:xfrm>
              <a:off x="797" y="400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1.0</a:t>
              </a:r>
            </a:p>
          </p:txBody>
        </p:sp>
      </p:grpSp>
      <p:grpSp>
        <p:nvGrpSpPr>
          <p:cNvPr id="10525" name="组合 10524"/>
          <p:cNvGrpSpPr/>
          <p:nvPr/>
        </p:nvGrpSpPr>
        <p:grpSpPr>
          <a:xfrm>
            <a:off x="5843588" y="3771900"/>
            <a:ext cx="609600" cy="2174875"/>
            <a:chOff x="3293" y="2382"/>
            <a:chExt cx="384" cy="1370"/>
          </a:xfrm>
        </p:grpSpPr>
        <p:sp>
          <p:nvSpPr>
            <p:cNvPr id="10526" name="矩形 10525"/>
            <p:cNvSpPr/>
            <p:nvPr/>
          </p:nvSpPr>
          <p:spPr>
            <a:xfrm>
              <a:off x="3293" y="2532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2.6</a:t>
              </a:r>
            </a:p>
          </p:txBody>
        </p:sp>
        <p:sp>
          <p:nvSpPr>
            <p:cNvPr id="10527" name="矩形 10526"/>
            <p:cNvSpPr/>
            <p:nvPr/>
          </p:nvSpPr>
          <p:spPr>
            <a:xfrm>
              <a:off x="3293" y="2682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2.5</a:t>
              </a:r>
            </a:p>
          </p:txBody>
        </p:sp>
        <p:sp>
          <p:nvSpPr>
            <p:cNvPr id="10528" name="矩形 10527"/>
            <p:cNvSpPr/>
            <p:nvPr/>
          </p:nvSpPr>
          <p:spPr>
            <a:xfrm>
              <a:off x="3293" y="2848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2.4</a:t>
              </a:r>
            </a:p>
          </p:txBody>
        </p:sp>
        <p:sp>
          <p:nvSpPr>
            <p:cNvPr id="10529" name="矩形 10528"/>
            <p:cNvSpPr/>
            <p:nvPr/>
          </p:nvSpPr>
          <p:spPr>
            <a:xfrm>
              <a:off x="3293" y="3023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2.3</a:t>
              </a:r>
            </a:p>
          </p:txBody>
        </p:sp>
        <p:sp>
          <p:nvSpPr>
            <p:cNvPr id="10530" name="矩形 10529"/>
            <p:cNvSpPr/>
            <p:nvPr/>
          </p:nvSpPr>
          <p:spPr>
            <a:xfrm>
              <a:off x="3293" y="3189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2.2</a:t>
              </a:r>
            </a:p>
          </p:txBody>
        </p:sp>
        <p:sp>
          <p:nvSpPr>
            <p:cNvPr id="10531" name="矩形 10530"/>
            <p:cNvSpPr/>
            <p:nvPr/>
          </p:nvSpPr>
          <p:spPr>
            <a:xfrm>
              <a:off x="3293" y="3351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2.1</a:t>
              </a:r>
            </a:p>
          </p:txBody>
        </p:sp>
        <p:sp>
          <p:nvSpPr>
            <p:cNvPr id="10532" name="矩形 10531"/>
            <p:cNvSpPr/>
            <p:nvPr/>
          </p:nvSpPr>
          <p:spPr>
            <a:xfrm>
              <a:off x="3293" y="3502"/>
              <a:ext cx="38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2.0</a:t>
              </a:r>
            </a:p>
          </p:txBody>
        </p:sp>
        <p:sp>
          <p:nvSpPr>
            <p:cNvPr id="10533" name="矩形 10532"/>
            <p:cNvSpPr/>
            <p:nvPr/>
          </p:nvSpPr>
          <p:spPr>
            <a:xfrm>
              <a:off x="3293" y="2382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CC33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2.7</a:t>
              </a:r>
            </a:p>
          </p:txBody>
        </p:sp>
      </p:grpSp>
      <p:grpSp>
        <p:nvGrpSpPr>
          <p:cNvPr id="10534" name="组合 10533"/>
          <p:cNvGrpSpPr/>
          <p:nvPr/>
        </p:nvGrpSpPr>
        <p:grpSpPr>
          <a:xfrm>
            <a:off x="5805488" y="904875"/>
            <a:ext cx="558800" cy="2187575"/>
            <a:chOff x="3277" y="560"/>
            <a:chExt cx="352" cy="1378"/>
          </a:xfrm>
        </p:grpSpPr>
        <p:sp>
          <p:nvSpPr>
            <p:cNvPr id="10535" name="矩形 10534"/>
            <p:cNvSpPr/>
            <p:nvPr/>
          </p:nvSpPr>
          <p:spPr>
            <a:xfrm>
              <a:off x="3277" y="736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0.1</a:t>
              </a:r>
            </a:p>
          </p:txBody>
        </p:sp>
        <p:sp>
          <p:nvSpPr>
            <p:cNvPr id="10536" name="矩形 10535"/>
            <p:cNvSpPr/>
            <p:nvPr/>
          </p:nvSpPr>
          <p:spPr>
            <a:xfrm>
              <a:off x="3277" y="896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0.2</a:t>
              </a:r>
            </a:p>
          </p:txBody>
        </p:sp>
        <p:sp>
          <p:nvSpPr>
            <p:cNvPr id="10537" name="矩形 10536"/>
            <p:cNvSpPr/>
            <p:nvPr/>
          </p:nvSpPr>
          <p:spPr>
            <a:xfrm>
              <a:off x="3277" y="1048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0.3</a:t>
              </a:r>
            </a:p>
          </p:txBody>
        </p:sp>
        <p:sp>
          <p:nvSpPr>
            <p:cNvPr id="10538" name="矩形 10537"/>
            <p:cNvSpPr/>
            <p:nvPr/>
          </p:nvSpPr>
          <p:spPr>
            <a:xfrm>
              <a:off x="3277" y="1208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0.4</a:t>
              </a:r>
            </a:p>
          </p:txBody>
        </p:sp>
        <p:sp>
          <p:nvSpPr>
            <p:cNvPr id="10539" name="矩形 10538"/>
            <p:cNvSpPr/>
            <p:nvPr/>
          </p:nvSpPr>
          <p:spPr>
            <a:xfrm>
              <a:off x="3277" y="1360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0.5</a:t>
              </a:r>
            </a:p>
          </p:txBody>
        </p:sp>
        <p:sp>
          <p:nvSpPr>
            <p:cNvPr id="10540" name="矩形 10539"/>
            <p:cNvSpPr/>
            <p:nvPr/>
          </p:nvSpPr>
          <p:spPr>
            <a:xfrm>
              <a:off x="3277" y="1520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0.6</a:t>
              </a:r>
            </a:p>
          </p:txBody>
        </p:sp>
        <p:sp>
          <p:nvSpPr>
            <p:cNvPr id="10541" name="矩形 10540"/>
            <p:cNvSpPr/>
            <p:nvPr/>
          </p:nvSpPr>
          <p:spPr>
            <a:xfrm>
              <a:off x="3285" y="1688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0.7</a:t>
              </a:r>
            </a:p>
          </p:txBody>
        </p:sp>
        <p:sp>
          <p:nvSpPr>
            <p:cNvPr id="10542" name="矩形 10541"/>
            <p:cNvSpPr/>
            <p:nvPr/>
          </p:nvSpPr>
          <p:spPr>
            <a:xfrm>
              <a:off x="3277" y="560"/>
              <a:ext cx="344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r>
                <a:rPr lang="en-US" altLang="zh-CN" sz="2000" baseline="-25000">
                  <a:solidFill>
                    <a:srgbClr val="008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0.0</a:t>
              </a:r>
            </a:p>
          </p:txBody>
        </p:sp>
      </p:grpSp>
      <p:sp>
        <p:nvSpPr>
          <p:cNvPr id="10543" name="左大括号 10542"/>
          <p:cNvSpPr/>
          <p:nvPr/>
        </p:nvSpPr>
        <p:spPr>
          <a:xfrm>
            <a:off x="2643188" y="854075"/>
            <a:ext cx="190500" cy="1828800"/>
          </a:xfrm>
          <a:prstGeom prst="leftBrace">
            <a:avLst>
              <a:gd name="adj1" fmla="val 80000"/>
              <a:gd name="adj2" fmla="val 38454"/>
            </a:avLst>
          </a:prstGeom>
          <a:noFill/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44" name="右大括号 10543"/>
          <p:cNvSpPr/>
          <p:nvPr/>
        </p:nvSpPr>
        <p:spPr>
          <a:xfrm>
            <a:off x="5576888" y="1158875"/>
            <a:ext cx="152400" cy="1778000"/>
          </a:xfrm>
          <a:prstGeom prst="rightBrace">
            <a:avLst>
              <a:gd name="adj1" fmla="val 97222"/>
              <a:gd name="adj2" fmla="val 37653"/>
            </a:avLst>
          </a:prstGeom>
          <a:noFill/>
          <a:ln w="38100" cap="flat" cmpd="sng">
            <a:solidFill>
              <a:srgbClr val="339966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45" name="右大括号 10544"/>
          <p:cNvSpPr/>
          <p:nvPr/>
        </p:nvSpPr>
        <p:spPr>
          <a:xfrm>
            <a:off x="5564188" y="3927475"/>
            <a:ext cx="177800" cy="1905000"/>
          </a:xfrm>
          <a:prstGeom prst="rightBrace">
            <a:avLst>
              <a:gd name="adj1" fmla="val 89285"/>
              <a:gd name="adj2" fmla="val 38000"/>
            </a:avLst>
          </a:prstGeom>
          <a:noFill/>
          <a:ln w="38100" cap="flat" cmpd="sng">
            <a:solidFill>
              <a:srgbClr val="CC3399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546" name="组合 10545"/>
          <p:cNvGrpSpPr/>
          <p:nvPr/>
        </p:nvGrpSpPr>
        <p:grpSpPr>
          <a:xfrm>
            <a:off x="1220788" y="2987675"/>
            <a:ext cx="889000" cy="2185988"/>
            <a:chOff x="389" y="1872"/>
            <a:chExt cx="560" cy="1377"/>
          </a:xfrm>
        </p:grpSpPr>
        <p:sp>
          <p:nvSpPr>
            <p:cNvPr id="10547" name="文本框 10546"/>
            <p:cNvSpPr txBox="1"/>
            <p:nvPr/>
          </p:nvSpPr>
          <p:spPr>
            <a:xfrm>
              <a:off x="397" y="1872"/>
              <a:ext cx="52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RXD </a:t>
              </a:r>
            </a:p>
          </p:txBody>
        </p:sp>
        <p:sp>
          <p:nvSpPr>
            <p:cNvPr id="10548" name="文本框 10547"/>
            <p:cNvSpPr txBox="1"/>
            <p:nvPr/>
          </p:nvSpPr>
          <p:spPr>
            <a:xfrm>
              <a:off x="397" y="2025"/>
              <a:ext cx="52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TXD </a:t>
              </a:r>
            </a:p>
          </p:txBody>
        </p:sp>
        <p:grpSp>
          <p:nvGrpSpPr>
            <p:cNvPr id="10549" name="组合 10548"/>
            <p:cNvGrpSpPr/>
            <p:nvPr/>
          </p:nvGrpSpPr>
          <p:grpSpPr>
            <a:xfrm>
              <a:off x="421" y="2193"/>
              <a:ext cx="528" cy="250"/>
              <a:chOff x="421" y="2193"/>
              <a:chExt cx="528" cy="250"/>
            </a:xfrm>
          </p:grpSpPr>
          <p:sp>
            <p:nvSpPr>
              <p:cNvPr id="10550" name="文本框 10549"/>
              <p:cNvSpPr txBox="1"/>
              <p:nvPr/>
            </p:nvSpPr>
            <p:spPr>
              <a:xfrm>
                <a:off x="421" y="2193"/>
                <a:ext cx="52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000099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INT</a:t>
                </a:r>
                <a:r>
                  <a:rPr lang="en-US" altLang="zh-CN" sz="2000" baseline="-25000">
                    <a:solidFill>
                      <a:srgbClr val="000099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r>
                  <a:rPr lang="en-US" altLang="zh-CN" sz="2000">
                    <a:solidFill>
                      <a:srgbClr val="000099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 </a:t>
                </a:r>
              </a:p>
            </p:txBody>
          </p:sp>
          <p:sp>
            <p:nvSpPr>
              <p:cNvPr id="10551" name="直接连接符 10550"/>
              <p:cNvSpPr/>
              <p:nvPr/>
            </p:nvSpPr>
            <p:spPr>
              <a:xfrm>
                <a:off x="453" y="2239"/>
                <a:ext cx="30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0552" name="组合 10551"/>
            <p:cNvGrpSpPr/>
            <p:nvPr/>
          </p:nvGrpSpPr>
          <p:grpSpPr>
            <a:xfrm>
              <a:off x="421" y="2362"/>
              <a:ext cx="528" cy="250"/>
              <a:chOff x="421" y="2362"/>
              <a:chExt cx="528" cy="250"/>
            </a:xfrm>
          </p:grpSpPr>
          <p:sp>
            <p:nvSpPr>
              <p:cNvPr id="10553" name="文本框 10552"/>
              <p:cNvSpPr txBox="1"/>
              <p:nvPr/>
            </p:nvSpPr>
            <p:spPr>
              <a:xfrm>
                <a:off x="421" y="2362"/>
                <a:ext cx="52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000099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INT</a:t>
                </a:r>
                <a:r>
                  <a:rPr lang="en-US" altLang="zh-CN" sz="2000" baseline="-25000">
                    <a:solidFill>
                      <a:srgbClr val="000099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  <a:r>
                  <a:rPr lang="en-US" altLang="zh-CN" sz="2000">
                    <a:solidFill>
                      <a:srgbClr val="000099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 </a:t>
                </a:r>
              </a:p>
            </p:txBody>
          </p:sp>
          <p:sp>
            <p:nvSpPr>
              <p:cNvPr id="10554" name="直接连接符 10553"/>
              <p:cNvSpPr/>
              <p:nvPr/>
            </p:nvSpPr>
            <p:spPr>
              <a:xfrm>
                <a:off x="461" y="2408"/>
                <a:ext cx="2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0555" name="文本框 10554"/>
            <p:cNvSpPr txBox="1"/>
            <p:nvPr/>
          </p:nvSpPr>
          <p:spPr>
            <a:xfrm>
              <a:off x="493" y="2515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r>
                <a:rPr lang="en-US" altLang="zh-CN" sz="20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r>
                <a:rPr lang="en-US" altLang="zh-CN" sz="20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</a:p>
          </p:txBody>
        </p:sp>
        <p:grpSp>
          <p:nvGrpSpPr>
            <p:cNvPr id="10556" name="组合 10555"/>
            <p:cNvGrpSpPr/>
            <p:nvPr/>
          </p:nvGrpSpPr>
          <p:grpSpPr>
            <a:xfrm>
              <a:off x="397" y="2838"/>
              <a:ext cx="528" cy="250"/>
              <a:chOff x="397" y="2838"/>
              <a:chExt cx="528" cy="250"/>
            </a:xfrm>
          </p:grpSpPr>
          <p:sp>
            <p:nvSpPr>
              <p:cNvPr id="10557" name="文本框 10556"/>
              <p:cNvSpPr txBox="1"/>
              <p:nvPr/>
            </p:nvSpPr>
            <p:spPr>
              <a:xfrm>
                <a:off x="397" y="2838"/>
                <a:ext cx="52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000099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 WR </a:t>
                </a:r>
              </a:p>
            </p:txBody>
          </p:sp>
          <p:sp>
            <p:nvSpPr>
              <p:cNvPr id="10558" name="直接连接符 10557"/>
              <p:cNvSpPr/>
              <p:nvPr/>
            </p:nvSpPr>
            <p:spPr>
              <a:xfrm>
                <a:off x="493" y="2884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0559" name="组合 10558"/>
            <p:cNvGrpSpPr/>
            <p:nvPr/>
          </p:nvGrpSpPr>
          <p:grpSpPr>
            <a:xfrm>
              <a:off x="389" y="2999"/>
              <a:ext cx="528" cy="250"/>
              <a:chOff x="389" y="2999"/>
              <a:chExt cx="528" cy="250"/>
            </a:xfrm>
          </p:grpSpPr>
          <p:sp>
            <p:nvSpPr>
              <p:cNvPr id="10560" name="文本框 10559"/>
              <p:cNvSpPr txBox="1"/>
              <p:nvPr/>
            </p:nvSpPr>
            <p:spPr>
              <a:xfrm>
                <a:off x="389" y="2999"/>
                <a:ext cx="52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000099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  RD</a:t>
                </a:r>
              </a:p>
            </p:txBody>
          </p:sp>
          <p:sp>
            <p:nvSpPr>
              <p:cNvPr id="10561" name="直接连接符 10560"/>
              <p:cNvSpPr/>
              <p:nvPr/>
            </p:nvSpPr>
            <p:spPr>
              <a:xfrm>
                <a:off x="509" y="3045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0562" name="文本框 10561"/>
            <p:cNvSpPr txBox="1"/>
            <p:nvPr/>
          </p:nvSpPr>
          <p:spPr>
            <a:xfrm>
              <a:off x="501" y="2653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r>
                <a:rPr lang="en-US" altLang="zh-CN" sz="20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lang="en-US" altLang="zh-CN" sz="20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</a:p>
          </p:txBody>
        </p:sp>
      </p:grpSp>
      <p:grpSp>
        <p:nvGrpSpPr>
          <p:cNvPr id="10642" name="组合 10641"/>
          <p:cNvGrpSpPr/>
          <p:nvPr/>
        </p:nvGrpSpPr>
        <p:grpSpPr>
          <a:xfrm>
            <a:off x="1881188" y="5057775"/>
            <a:ext cx="1066800" cy="676275"/>
            <a:chOff x="1185" y="3186"/>
            <a:chExt cx="672" cy="426"/>
          </a:xfrm>
        </p:grpSpPr>
        <p:sp>
          <p:nvSpPr>
            <p:cNvPr id="10574" name="文本框 10573"/>
            <p:cNvSpPr txBox="1"/>
            <p:nvPr/>
          </p:nvSpPr>
          <p:spPr>
            <a:xfrm>
              <a:off x="1185" y="3186"/>
              <a:ext cx="672" cy="231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008000"/>
                  </a:solidFill>
                  <a:latin typeface="Times New Roman" panose="02020603050405020304" pitchFamily="18" charset="0"/>
                </a:rPr>
                <a:t>XTAL1</a:t>
              </a:r>
            </a:p>
          </p:txBody>
        </p:sp>
        <p:sp>
          <p:nvSpPr>
            <p:cNvPr id="10575" name="文本框 10574"/>
            <p:cNvSpPr txBox="1"/>
            <p:nvPr/>
          </p:nvSpPr>
          <p:spPr>
            <a:xfrm>
              <a:off x="1185" y="3381"/>
              <a:ext cx="672" cy="231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008000"/>
                  </a:solidFill>
                  <a:latin typeface="Times New Roman" panose="02020603050405020304" pitchFamily="18" charset="0"/>
                </a:rPr>
                <a:t>XTAL2</a:t>
              </a:r>
            </a:p>
          </p:txBody>
        </p:sp>
      </p:grpSp>
      <p:sp>
        <p:nvSpPr>
          <p:cNvPr id="10576" name="文本框 10575"/>
          <p:cNvSpPr txBox="1"/>
          <p:nvPr/>
        </p:nvSpPr>
        <p:spPr>
          <a:xfrm>
            <a:off x="1903413" y="5600700"/>
            <a:ext cx="685800" cy="366713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 err="1">
                <a:solidFill>
                  <a:srgbClr val="008000"/>
                </a:solidFill>
                <a:latin typeface="Times New Roman" panose="02020603050405020304" pitchFamily="18" charset="0"/>
              </a:rPr>
              <a:t>Vss</a:t>
            </a:r>
            <a:endParaRPr lang="en-US" altLang="zh-CN" sz="18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77" name="矩形 10576"/>
          <p:cNvSpPr/>
          <p:nvPr/>
        </p:nvSpPr>
        <p:spPr>
          <a:xfrm>
            <a:off x="5754688" y="676275"/>
            <a:ext cx="577850" cy="3667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Vcc</a:t>
            </a:r>
            <a:endParaRPr lang="en-US" altLang="zh-CN" sz="180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641" name="组合 10640"/>
          <p:cNvGrpSpPr/>
          <p:nvPr/>
        </p:nvGrpSpPr>
        <p:grpSpPr>
          <a:xfrm>
            <a:off x="5462588" y="3000375"/>
            <a:ext cx="1524000" cy="942975"/>
            <a:chOff x="3441" y="1890"/>
            <a:chExt cx="960" cy="594"/>
          </a:xfrm>
        </p:grpSpPr>
        <p:grpSp>
          <p:nvGrpSpPr>
            <p:cNvPr id="10563" name="组合 10562"/>
            <p:cNvGrpSpPr/>
            <p:nvPr/>
          </p:nvGrpSpPr>
          <p:grpSpPr>
            <a:xfrm>
              <a:off x="3441" y="1890"/>
              <a:ext cx="960" cy="594"/>
              <a:chOff x="3061" y="1880"/>
              <a:chExt cx="960" cy="594"/>
            </a:xfrm>
          </p:grpSpPr>
          <p:grpSp>
            <p:nvGrpSpPr>
              <p:cNvPr id="10564" name="组合 10563"/>
              <p:cNvGrpSpPr/>
              <p:nvPr/>
            </p:nvGrpSpPr>
            <p:grpSpPr>
              <a:xfrm>
                <a:off x="3277" y="1880"/>
                <a:ext cx="672" cy="250"/>
                <a:chOff x="3277" y="1880"/>
                <a:chExt cx="672" cy="250"/>
              </a:xfrm>
            </p:grpSpPr>
            <p:sp>
              <p:nvSpPr>
                <p:cNvPr id="10565" name="文本框 10564"/>
                <p:cNvSpPr txBox="1"/>
                <p:nvPr/>
              </p:nvSpPr>
              <p:spPr>
                <a:xfrm>
                  <a:off x="3277" y="1880"/>
                  <a:ext cx="672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rPr>
                    <a:t>EA/V</a:t>
                  </a:r>
                  <a:r>
                    <a:rPr lang="en-US" altLang="zh-CN" sz="20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rPr>
                    <a:t>PP</a:t>
                  </a:r>
                  <a:endParaRPr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10566" name="直接连接符 10565"/>
                <p:cNvSpPr/>
                <p:nvPr/>
              </p:nvSpPr>
              <p:spPr>
                <a:xfrm>
                  <a:off x="3333" y="1936"/>
                  <a:ext cx="189" cy="1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0567" name="组合 10566"/>
              <p:cNvGrpSpPr/>
              <p:nvPr/>
            </p:nvGrpSpPr>
            <p:grpSpPr>
              <a:xfrm>
                <a:off x="3061" y="2064"/>
                <a:ext cx="960" cy="250"/>
                <a:chOff x="4800" y="2112"/>
                <a:chExt cx="960" cy="250"/>
              </a:xfrm>
            </p:grpSpPr>
            <p:sp>
              <p:nvSpPr>
                <p:cNvPr id="10568" name="文本框 10567"/>
                <p:cNvSpPr txBox="1"/>
                <p:nvPr/>
              </p:nvSpPr>
              <p:spPr>
                <a:xfrm>
                  <a:off x="4800" y="2112"/>
                  <a:ext cx="960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rPr>
                    <a:t>ALE/PROG</a:t>
                  </a:r>
                </a:p>
              </p:txBody>
            </p:sp>
            <p:sp>
              <p:nvSpPr>
                <p:cNvPr id="10569" name="直接连接符 10568"/>
                <p:cNvSpPr/>
                <p:nvPr/>
              </p:nvSpPr>
              <p:spPr>
                <a:xfrm>
                  <a:off x="5232" y="2160"/>
                  <a:ext cx="432" cy="0"/>
                </a:xfrm>
                <a:prstGeom prst="line">
                  <a:avLst/>
                </a:prstGeom>
                <a:ln w="38100">
                  <a:noFill/>
                </a:ln>
              </p:spPr>
            </p:sp>
          </p:grpSp>
          <p:grpSp>
            <p:nvGrpSpPr>
              <p:cNvPr id="10570" name="组合 10569"/>
              <p:cNvGrpSpPr/>
              <p:nvPr/>
            </p:nvGrpSpPr>
            <p:grpSpPr>
              <a:xfrm>
                <a:off x="3293" y="2120"/>
                <a:ext cx="643" cy="354"/>
                <a:chOff x="3293" y="2120"/>
                <a:chExt cx="643" cy="354"/>
              </a:xfrm>
            </p:grpSpPr>
            <p:sp>
              <p:nvSpPr>
                <p:cNvPr id="10571" name="文本框 10570"/>
                <p:cNvSpPr txBox="1"/>
                <p:nvPr/>
              </p:nvSpPr>
              <p:spPr>
                <a:xfrm>
                  <a:off x="3293" y="2224"/>
                  <a:ext cx="58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rPr>
                    <a:t>PSEN</a:t>
                  </a:r>
                </a:p>
              </p:txBody>
            </p:sp>
            <p:sp>
              <p:nvSpPr>
                <p:cNvPr id="10572" name="直接连接符 10571"/>
                <p:cNvSpPr/>
                <p:nvPr/>
              </p:nvSpPr>
              <p:spPr>
                <a:xfrm>
                  <a:off x="3514" y="2120"/>
                  <a:ext cx="422" cy="0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10578" name="直接连接符 10577"/>
            <p:cNvSpPr/>
            <p:nvPr/>
          </p:nvSpPr>
          <p:spPr>
            <a:xfrm>
              <a:off x="3723" y="2290"/>
              <a:ext cx="422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0579" name="组合 10578"/>
          <p:cNvGrpSpPr/>
          <p:nvPr/>
        </p:nvGrpSpPr>
        <p:grpSpPr>
          <a:xfrm>
            <a:off x="2932113" y="322263"/>
            <a:ext cx="2520950" cy="5665787"/>
            <a:chOff x="1467" y="193"/>
            <a:chExt cx="1588" cy="3569"/>
          </a:xfrm>
        </p:grpSpPr>
        <p:sp>
          <p:nvSpPr>
            <p:cNvPr id="10580" name="矩形 10579"/>
            <p:cNvSpPr/>
            <p:nvPr/>
          </p:nvSpPr>
          <p:spPr>
            <a:xfrm>
              <a:off x="1636" y="446"/>
              <a:ext cx="1245" cy="3292"/>
            </a:xfrm>
            <a:prstGeom prst="rect">
              <a:avLst/>
            </a:prstGeom>
            <a:solidFill>
              <a:schemeClr val="folHlink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81" name="文本框 10580"/>
            <p:cNvSpPr txBox="1"/>
            <p:nvPr/>
          </p:nvSpPr>
          <p:spPr>
            <a:xfrm>
              <a:off x="1981" y="1452"/>
              <a:ext cx="563" cy="114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8051</a:t>
              </a:r>
            </a:p>
            <a:p>
              <a:pPr algn="ctr">
                <a:spcBef>
                  <a:spcPct val="50000"/>
                </a:spcBef>
              </a:pP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582" name="文本框 10581"/>
            <p:cNvSpPr txBox="1"/>
            <p:nvPr/>
          </p:nvSpPr>
          <p:spPr>
            <a:xfrm>
              <a:off x="2535" y="469"/>
              <a:ext cx="401" cy="32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40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39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38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37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36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35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34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33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32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31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30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29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28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27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26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25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24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23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22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10583" name="文本框 10582"/>
            <p:cNvSpPr txBox="1"/>
            <p:nvPr/>
          </p:nvSpPr>
          <p:spPr>
            <a:xfrm>
              <a:off x="1587" y="476"/>
              <a:ext cx="373" cy="32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5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6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7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8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9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10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11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12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13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14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15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16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17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18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19</a:t>
              </a:r>
            </a:p>
            <a:p>
              <a:pPr algn="ctr">
                <a:lnSpc>
                  <a:spcPct val="65000"/>
                </a:lnSpc>
                <a:spcBef>
                  <a:spcPct val="5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20</a:t>
              </a:r>
            </a:p>
          </p:txBody>
        </p:sp>
        <p:grpSp>
          <p:nvGrpSpPr>
            <p:cNvPr id="10584" name="组合 10583"/>
            <p:cNvGrpSpPr/>
            <p:nvPr/>
          </p:nvGrpSpPr>
          <p:grpSpPr>
            <a:xfrm>
              <a:off x="2055" y="193"/>
              <a:ext cx="409" cy="418"/>
              <a:chOff x="2055" y="203"/>
              <a:chExt cx="409" cy="418"/>
            </a:xfrm>
          </p:grpSpPr>
          <p:sp>
            <p:nvSpPr>
              <p:cNvPr id="10585" name="椭圆 10584"/>
              <p:cNvSpPr/>
              <p:nvPr/>
            </p:nvSpPr>
            <p:spPr>
              <a:xfrm>
                <a:off x="2102" y="293"/>
                <a:ext cx="314" cy="328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86" name="矩形 10585"/>
              <p:cNvSpPr/>
              <p:nvPr/>
            </p:nvSpPr>
            <p:spPr>
              <a:xfrm>
                <a:off x="2055" y="203"/>
                <a:ext cx="409" cy="246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587" name="组合 10586"/>
            <p:cNvGrpSpPr/>
            <p:nvPr/>
          </p:nvGrpSpPr>
          <p:grpSpPr>
            <a:xfrm>
              <a:off x="1467" y="492"/>
              <a:ext cx="175" cy="3193"/>
              <a:chOff x="1462" y="492"/>
              <a:chExt cx="175" cy="3193"/>
            </a:xfrm>
          </p:grpSpPr>
          <p:grpSp>
            <p:nvGrpSpPr>
              <p:cNvPr id="10588" name="组合 10587"/>
              <p:cNvGrpSpPr/>
              <p:nvPr/>
            </p:nvGrpSpPr>
            <p:grpSpPr>
              <a:xfrm>
                <a:off x="1462" y="492"/>
                <a:ext cx="175" cy="1241"/>
                <a:chOff x="1462" y="488"/>
                <a:chExt cx="175" cy="1241"/>
              </a:xfrm>
            </p:grpSpPr>
            <p:grpSp>
              <p:nvGrpSpPr>
                <p:cNvPr id="10589" name="组合 10588"/>
                <p:cNvGrpSpPr/>
                <p:nvPr/>
              </p:nvGrpSpPr>
              <p:grpSpPr>
                <a:xfrm>
                  <a:off x="1463" y="488"/>
                  <a:ext cx="174" cy="591"/>
                  <a:chOff x="1463" y="488"/>
                  <a:chExt cx="174" cy="591"/>
                </a:xfrm>
              </p:grpSpPr>
              <p:sp>
                <p:nvSpPr>
                  <p:cNvPr id="10590" name="矩形 10589"/>
                  <p:cNvSpPr/>
                  <p:nvPr/>
                </p:nvSpPr>
                <p:spPr>
                  <a:xfrm>
                    <a:off x="1463" y="488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1" name="矩形 10590"/>
                  <p:cNvSpPr/>
                  <p:nvPr/>
                </p:nvSpPr>
                <p:spPr>
                  <a:xfrm>
                    <a:off x="1463" y="648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2" name="矩形 10591"/>
                  <p:cNvSpPr/>
                  <p:nvPr/>
                </p:nvSpPr>
                <p:spPr>
                  <a:xfrm>
                    <a:off x="1463" y="806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3" name="矩形 10592"/>
                  <p:cNvSpPr/>
                  <p:nvPr/>
                </p:nvSpPr>
                <p:spPr>
                  <a:xfrm>
                    <a:off x="1463" y="966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94" name="组合 10593"/>
                <p:cNvGrpSpPr/>
                <p:nvPr/>
              </p:nvGrpSpPr>
              <p:grpSpPr>
                <a:xfrm>
                  <a:off x="1462" y="1138"/>
                  <a:ext cx="174" cy="591"/>
                  <a:chOff x="1463" y="488"/>
                  <a:chExt cx="174" cy="591"/>
                </a:xfrm>
              </p:grpSpPr>
              <p:sp>
                <p:nvSpPr>
                  <p:cNvPr id="10595" name="矩形 10594"/>
                  <p:cNvSpPr/>
                  <p:nvPr/>
                </p:nvSpPr>
                <p:spPr>
                  <a:xfrm>
                    <a:off x="1463" y="488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6" name="矩形 10595"/>
                  <p:cNvSpPr/>
                  <p:nvPr/>
                </p:nvSpPr>
                <p:spPr>
                  <a:xfrm>
                    <a:off x="1463" y="648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7" name="矩形 10596"/>
                  <p:cNvSpPr/>
                  <p:nvPr/>
                </p:nvSpPr>
                <p:spPr>
                  <a:xfrm>
                    <a:off x="1463" y="806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8" name="矩形 10597"/>
                  <p:cNvSpPr/>
                  <p:nvPr/>
                </p:nvSpPr>
                <p:spPr>
                  <a:xfrm>
                    <a:off x="1463" y="966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0599" name="组合 10598"/>
              <p:cNvGrpSpPr/>
              <p:nvPr/>
            </p:nvGrpSpPr>
            <p:grpSpPr>
              <a:xfrm>
                <a:off x="1463" y="1786"/>
                <a:ext cx="174" cy="591"/>
                <a:chOff x="1463" y="488"/>
                <a:chExt cx="174" cy="591"/>
              </a:xfrm>
            </p:grpSpPr>
            <p:sp>
              <p:nvSpPr>
                <p:cNvPr id="10600" name="矩形 10599"/>
                <p:cNvSpPr/>
                <p:nvPr/>
              </p:nvSpPr>
              <p:spPr>
                <a:xfrm>
                  <a:off x="1463" y="48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1" name="矩形 10600"/>
                <p:cNvSpPr/>
                <p:nvPr/>
              </p:nvSpPr>
              <p:spPr>
                <a:xfrm>
                  <a:off x="1463" y="64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2" name="矩形 10601"/>
                <p:cNvSpPr/>
                <p:nvPr/>
              </p:nvSpPr>
              <p:spPr>
                <a:xfrm>
                  <a:off x="1463" y="80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3" name="矩形 10602"/>
                <p:cNvSpPr/>
                <p:nvPr/>
              </p:nvSpPr>
              <p:spPr>
                <a:xfrm>
                  <a:off x="1463" y="96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04" name="组合 10603"/>
              <p:cNvGrpSpPr/>
              <p:nvPr/>
            </p:nvGrpSpPr>
            <p:grpSpPr>
              <a:xfrm>
                <a:off x="1462" y="2438"/>
                <a:ext cx="174" cy="591"/>
                <a:chOff x="1463" y="488"/>
                <a:chExt cx="174" cy="591"/>
              </a:xfrm>
            </p:grpSpPr>
            <p:sp>
              <p:nvSpPr>
                <p:cNvPr id="10605" name="矩形 10604"/>
                <p:cNvSpPr/>
                <p:nvPr/>
              </p:nvSpPr>
              <p:spPr>
                <a:xfrm>
                  <a:off x="1463" y="48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6" name="矩形 10605"/>
                <p:cNvSpPr/>
                <p:nvPr/>
              </p:nvSpPr>
              <p:spPr>
                <a:xfrm>
                  <a:off x="1463" y="64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7" name="矩形 10606"/>
                <p:cNvSpPr/>
                <p:nvPr/>
              </p:nvSpPr>
              <p:spPr>
                <a:xfrm>
                  <a:off x="1463" y="80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8" name="矩形 10607"/>
                <p:cNvSpPr/>
                <p:nvPr/>
              </p:nvSpPr>
              <p:spPr>
                <a:xfrm>
                  <a:off x="1463" y="96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09" name="组合 10608"/>
              <p:cNvGrpSpPr/>
              <p:nvPr/>
            </p:nvGrpSpPr>
            <p:grpSpPr>
              <a:xfrm>
                <a:off x="1463" y="3094"/>
                <a:ext cx="174" cy="591"/>
                <a:chOff x="1463" y="488"/>
                <a:chExt cx="174" cy="591"/>
              </a:xfrm>
            </p:grpSpPr>
            <p:sp>
              <p:nvSpPr>
                <p:cNvPr id="10610" name="矩形 10609"/>
                <p:cNvSpPr/>
                <p:nvPr/>
              </p:nvSpPr>
              <p:spPr>
                <a:xfrm>
                  <a:off x="1463" y="48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11" name="矩形 10610"/>
                <p:cNvSpPr/>
                <p:nvPr/>
              </p:nvSpPr>
              <p:spPr>
                <a:xfrm>
                  <a:off x="1463" y="64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12" name="矩形 10611"/>
                <p:cNvSpPr/>
                <p:nvPr/>
              </p:nvSpPr>
              <p:spPr>
                <a:xfrm>
                  <a:off x="1463" y="80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13" name="矩形 10612"/>
                <p:cNvSpPr/>
                <p:nvPr/>
              </p:nvSpPr>
              <p:spPr>
                <a:xfrm>
                  <a:off x="1463" y="96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614" name="组合 10613"/>
            <p:cNvGrpSpPr/>
            <p:nvPr/>
          </p:nvGrpSpPr>
          <p:grpSpPr>
            <a:xfrm>
              <a:off x="2880" y="496"/>
              <a:ext cx="175" cy="3193"/>
              <a:chOff x="1462" y="492"/>
              <a:chExt cx="175" cy="3193"/>
            </a:xfrm>
          </p:grpSpPr>
          <p:grpSp>
            <p:nvGrpSpPr>
              <p:cNvPr id="10615" name="组合 10614"/>
              <p:cNvGrpSpPr/>
              <p:nvPr/>
            </p:nvGrpSpPr>
            <p:grpSpPr>
              <a:xfrm>
                <a:off x="1462" y="492"/>
                <a:ext cx="175" cy="1241"/>
                <a:chOff x="1462" y="488"/>
                <a:chExt cx="175" cy="1241"/>
              </a:xfrm>
            </p:grpSpPr>
            <p:grpSp>
              <p:nvGrpSpPr>
                <p:cNvPr id="10616" name="组合 10615"/>
                <p:cNvGrpSpPr/>
                <p:nvPr/>
              </p:nvGrpSpPr>
              <p:grpSpPr>
                <a:xfrm>
                  <a:off x="1463" y="488"/>
                  <a:ext cx="174" cy="591"/>
                  <a:chOff x="1463" y="488"/>
                  <a:chExt cx="174" cy="591"/>
                </a:xfrm>
              </p:grpSpPr>
              <p:sp>
                <p:nvSpPr>
                  <p:cNvPr id="10617" name="矩形 10616"/>
                  <p:cNvSpPr/>
                  <p:nvPr/>
                </p:nvSpPr>
                <p:spPr>
                  <a:xfrm>
                    <a:off x="1463" y="488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18" name="矩形 10617"/>
                  <p:cNvSpPr/>
                  <p:nvPr/>
                </p:nvSpPr>
                <p:spPr>
                  <a:xfrm>
                    <a:off x="1463" y="648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19" name="矩形 10618"/>
                  <p:cNvSpPr/>
                  <p:nvPr/>
                </p:nvSpPr>
                <p:spPr>
                  <a:xfrm>
                    <a:off x="1463" y="806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20" name="矩形 10619"/>
                  <p:cNvSpPr/>
                  <p:nvPr/>
                </p:nvSpPr>
                <p:spPr>
                  <a:xfrm>
                    <a:off x="1463" y="966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621" name="组合 10620"/>
                <p:cNvGrpSpPr/>
                <p:nvPr/>
              </p:nvGrpSpPr>
              <p:grpSpPr>
                <a:xfrm>
                  <a:off x="1462" y="1138"/>
                  <a:ext cx="174" cy="591"/>
                  <a:chOff x="1463" y="488"/>
                  <a:chExt cx="174" cy="591"/>
                </a:xfrm>
              </p:grpSpPr>
              <p:sp>
                <p:nvSpPr>
                  <p:cNvPr id="10622" name="矩形 10621"/>
                  <p:cNvSpPr/>
                  <p:nvPr/>
                </p:nvSpPr>
                <p:spPr>
                  <a:xfrm>
                    <a:off x="1463" y="488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23" name="矩形 10622"/>
                  <p:cNvSpPr/>
                  <p:nvPr/>
                </p:nvSpPr>
                <p:spPr>
                  <a:xfrm>
                    <a:off x="1463" y="648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24" name="矩形 10623"/>
                  <p:cNvSpPr/>
                  <p:nvPr/>
                </p:nvSpPr>
                <p:spPr>
                  <a:xfrm>
                    <a:off x="1463" y="806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25" name="矩形 10624"/>
                  <p:cNvSpPr/>
                  <p:nvPr/>
                </p:nvSpPr>
                <p:spPr>
                  <a:xfrm>
                    <a:off x="1463" y="966"/>
                    <a:ext cx="174" cy="1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50000">
                        <a:srgbClr val="EAEAEA">
                          <a:gamma/>
                          <a:shade val="78431"/>
                          <a:invGamma/>
                        </a:srgbClr>
                      </a:gs>
                      <a:gs pos="100000">
                        <a:srgbClr val="EAEAEA"/>
                      </a:gs>
                    </a:gsLst>
                    <a:lin ang="0" scaled="1"/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0626" name="组合 10625"/>
              <p:cNvGrpSpPr/>
              <p:nvPr/>
            </p:nvGrpSpPr>
            <p:grpSpPr>
              <a:xfrm>
                <a:off x="1463" y="1786"/>
                <a:ext cx="174" cy="591"/>
                <a:chOff x="1463" y="488"/>
                <a:chExt cx="174" cy="591"/>
              </a:xfrm>
            </p:grpSpPr>
            <p:sp>
              <p:nvSpPr>
                <p:cNvPr id="10627" name="矩形 10626"/>
                <p:cNvSpPr/>
                <p:nvPr/>
              </p:nvSpPr>
              <p:spPr>
                <a:xfrm>
                  <a:off x="1463" y="48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28" name="矩形 10627"/>
                <p:cNvSpPr/>
                <p:nvPr/>
              </p:nvSpPr>
              <p:spPr>
                <a:xfrm>
                  <a:off x="1463" y="64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29" name="矩形 10628"/>
                <p:cNvSpPr/>
                <p:nvPr/>
              </p:nvSpPr>
              <p:spPr>
                <a:xfrm>
                  <a:off x="1463" y="80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30" name="矩形 10629"/>
                <p:cNvSpPr/>
                <p:nvPr/>
              </p:nvSpPr>
              <p:spPr>
                <a:xfrm>
                  <a:off x="1463" y="96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31" name="组合 10630"/>
              <p:cNvGrpSpPr/>
              <p:nvPr/>
            </p:nvGrpSpPr>
            <p:grpSpPr>
              <a:xfrm>
                <a:off x="1462" y="2438"/>
                <a:ext cx="174" cy="591"/>
                <a:chOff x="1463" y="488"/>
                <a:chExt cx="174" cy="591"/>
              </a:xfrm>
            </p:grpSpPr>
            <p:sp>
              <p:nvSpPr>
                <p:cNvPr id="10632" name="矩形 10631"/>
                <p:cNvSpPr/>
                <p:nvPr/>
              </p:nvSpPr>
              <p:spPr>
                <a:xfrm>
                  <a:off x="1463" y="48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33" name="矩形 10632"/>
                <p:cNvSpPr/>
                <p:nvPr/>
              </p:nvSpPr>
              <p:spPr>
                <a:xfrm>
                  <a:off x="1463" y="64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34" name="矩形 10633"/>
                <p:cNvSpPr/>
                <p:nvPr/>
              </p:nvSpPr>
              <p:spPr>
                <a:xfrm>
                  <a:off x="1463" y="80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35" name="矩形 10634"/>
                <p:cNvSpPr/>
                <p:nvPr/>
              </p:nvSpPr>
              <p:spPr>
                <a:xfrm>
                  <a:off x="1463" y="96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36" name="组合 10635"/>
              <p:cNvGrpSpPr/>
              <p:nvPr/>
            </p:nvGrpSpPr>
            <p:grpSpPr>
              <a:xfrm>
                <a:off x="1463" y="3094"/>
                <a:ext cx="174" cy="591"/>
                <a:chOff x="1463" y="488"/>
                <a:chExt cx="174" cy="591"/>
              </a:xfrm>
            </p:grpSpPr>
            <p:sp>
              <p:nvSpPr>
                <p:cNvPr id="10637" name="矩形 10636"/>
                <p:cNvSpPr/>
                <p:nvPr/>
              </p:nvSpPr>
              <p:spPr>
                <a:xfrm>
                  <a:off x="1463" y="48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38" name="矩形 10637"/>
                <p:cNvSpPr/>
                <p:nvPr/>
              </p:nvSpPr>
              <p:spPr>
                <a:xfrm>
                  <a:off x="1463" y="648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39" name="矩形 10638"/>
                <p:cNvSpPr/>
                <p:nvPr/>
              </p:nvSpPr>
              <p:spPr>
                <a:xfrm>
                  <a:off x="1463" y="80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40" name="矩形 10639"/>
                <p:cNvSpPr/>
                <p:nvPr/>
              </p:nvSpPr>
              <p:spPr>
                <a:xfrm>
                  <a:off x="1463" y="966"/>
                  <a:ext cx="174" cy="113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shade val="78431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242" name="文本框 10241"/>
          <p:cNvSpPr txBox="1"/>
          <p:nvPr/>
        </p:nvSpPr>
        <p:spPr>
          <a:xfrm>
            <a:off x="101600" y="131763"/>
            <a:ext cx="56149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rgbClr val="FF3399"/>
                </a:solidFill>
                <a:latin typeface="Times New Roman" panose="02020603050405020304" pitchFamily="18" charset="0"/>
                <a:ea typeface="楷体_GB2312" pitchFamily="49" charset="-122"/>
              </a:rPr>
              <a:t>MCS-51</a:t>
            </a:r>
            <a:r>
              <a:rPr lang="zh-CN" altLang="en-US" dirty="0">
                <a:solidFill>
                  <a:srgbClr val="FF3399"/>
                </a:solidFill>
                <a:latin typeface="Times New Roman" panose="02020603050405020304" pitchFamily="18" charset="0"/>
                <a:ea typeface="楷体_GB2312" pitchFamily="49" charset="-122"/>
              </a:rPr>
              <a:t>单片机的引脚功能</a:t>
            </a:r>
          </a:p>
        </p:txBody>
      </p:sp>
      <p:sp>
        <p:nvSpPr>
          <p:cNvPr id="10643" name="文本框 10642"/>
          <p:cNvSpPr txBox="1"/>
          <p:nvPr/>
        </p:nvSpPr>
        <p:spPr>
          <a:xfrm>
            <a:off x="749300" y="5981700"/>
            <a:ext cx="207010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i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49" charset="-122"/>
              </a:rPr>
              <a:t>用户外特性</a:t>
            </a:r>
            <a:endParaRPr lang="zh-CN" altLang="en-US" i="1">
              <a:solidFill>
                <a:srgbClr val="CC00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0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300" fill="hold"/>
                                        <p:tgtEl>
                                          <p:spTgt spid="10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300" fill="hold"/>
                                        <p:tgtEl>
                                          <p:spTgt spid="10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05" grpId="0"/>
      <p:bldP spid="10505" grpId="0"/>
      <p:bldP spid="10576" grpId="0"/>
      <p:bldP spid="10577" grpId="0"/>
      <p:bldP spid="10242" grpId="0"/>
      <p:bldP spid="106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/>
          </p:cNvSpPr>
          <p:nvPr>
            <p:ph idx="1"/>
          </p:nvPr>
        </p:nvSpPr>
        <p:spPr>
          <a:xfrm>
            <a:off x="611188" y="549275"/>
            <a:ext cx="7777162" cy="1295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20000"/>
              </a:lnSpc>
            </a:pPr>
            <a:r>
              <a:rPr lang="en-US" altLang="zh-CN" sz="2000" dirty="0"/>
              <a:t>【</a:t>
            </a:r>
            <a:r>
              <a:rPr lang="zh-CN" altLang="en-US" sz="2000" dirty="0"/>
              <a:t>例</a:t>
            </a:r>
            <a:r>
              <a:rPr lang="en-US" altLang="zh-CN" sz="2000" dirty="0"/>
              <a:t>】</a:t>
            </a:r>
            <a:r>
              <a:rPr lang="zh-CN" altLang="en-US" sz="2000" dirty="0"/>
              <a:t>数码管动态扫描程序设计。</a:t>
            </a:r>
            <a:r>
              <a:rPr lang="en-US" altLang="zh-CN" sz="2000" dirty="0"/>
              <a:t>4</a:t>
            </a:r>
            <a:r>
              <a:rPr lang="zh-CN" altLang="en-US" sz="2000" dirty="0"/>
              <a:t>个共阴数码管组成动态显示接口电路如图</a:t>
            </a:r>
            <a:r>
              <a:rPr lang="en-US" altLang="zh-CN" sz="2000" dirty="0"/>
              <a:t>5-11</a:t>
            </a:r>
            <a:r>
              <a:rPr lang="zh-CN" altLang="en-US" sz="2000" dirty="0"/>
              <a:t>所示。显示数据放在片内</a:t>
            </a:r>
            <a:r>
              <a:rPr lang="en-US" altLang="zh-CN" sz="2000" dirty="0"/>
              <a:t>RAM 30H</a:t>
            </a:r>
            <a:r>
              <a:rPr lang="zh-CN" altLang="en-US" sz="2000" dirty="0"/>
              <a:t>～</a:t>
            </a:r>
            <a:r>
              <a:rPr lang="en-US" altLang="zh-CN" sz="2000" dirty="0"/>
              <a:t>33H</a:t>
            </a:r>
            <a:r>
              <a:rPr lang="zh-CN" altLang="en-US" sz="2000" dirty="0"/>
              <a:t>单元（</a:t>
            </a:r>
            <a:r>
              <a:rPr lang="en-US" altLang="zh-CN" sz="2000" dirty="0"/>
              <a:t>4</a:t>
            </a:r>
            <a:r>
              <a:rPr lang="zh-CN" altLang="en-US" sz="2000" dirty="0"/>
              <a:t>位非压缩</a:t>
            </a:r>
            <a:r>
              <a:rPr lang="en-US" altLang="zh-CN" sz="2000" dirty="0"/>
              <a:t>BCD</a:t>
            </a:r>
            <a:r>
              <a:rPr lang="zh-CN" altLang="en-US" sz="2000" dirty="0"/>
              <a:t>码），编写动态扫描显示程序。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zh-CN" dirty="0"/>
              <a:t>注意段码及位选的变化。比如本图在</a:t>
            </a:r>
            <a:r>
              <a:rPr lang="en-US" altLang="zh-CN" dirty="0"/>
              <a:t>P0</a:t>
            </a:r>
            <a:r>
              <a:rPr lang="zh-CN" altLang="en-US" dirty="0"/>
              <a:t>及</a:t>
            </a:r>
            <a:r>
              <a:rPr lang="en-US" altLang="zh-CN" dirty="0"/>
              <a:t>P2</a:t>
            </a:r>
            <a:r>
              <a:rPr lang="zh-CN" altLang="en-US" dirty="0"/>
              <a:t>、</a:t>
            </a:r>
            <a:r>
              <a:rPr lang="en-US" altLang="zh-CN" dirty="0"/>
              <a:t>0-P2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。位选初值为</a:t>
            </a:r>
            <a:r>
              <a:rPr lang="en-US" altLang="zh-CN" dirty="0"/>
              <a:t>1111 1110.</a:t>
            </a:r>
            <a:r>
              <a:rPr lang="zh-CN" altLang="en-US" dirty="0"/>
              <a:t>图不一样，程序就不一样，要会修改）</a:t>
            </a:r>
            <a:r>
              <a:rPr lang="en-US" altLang="zh-CN" dirty="0"/>
              <a:t>(</a:t>
            </a:r>
            <a:r>
              <a:rPr lang="zh-CN" altLang="zh-CN" dirty="0">
                <a:solidFill>
                  <a:srgbClr val="FF0000"/>
                </a:solidFill>
              </a:rPr>
              <a:t>实验中变？</a:t>
            </a:r>
            <a:r>
              <a:rPr lang="zh-CN" altLang="zh-CN" dirty="0">
                <a:solidFill>
                  <a:srgbClr val="00B0F0"/>
                </a:solidFill>
              </a:rPr>
              <a:t>初值不同，</a:t>
            </a:r>
            <a:r>
              <a:rPr lang="en-US" altLang="zh-CN" dirty="0">
                <a:solidFill>
                  <a:srgbClr val="00B0F0"/>
                </a:solidFill>
              </a:rPr>
              <a:t>RR   RL?</a:t>
            </a:r>
            <a:r>
              <a:rPr lang="zh-CN" altLang="zh-CN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6867" name="Rectangle 5"/>
          <p:cNvSpPr/>
          <p:nvPr/>
        </p:nvSpPr>
        <p:spPr>
          <a:xfrm>
            <a:off x="0" y="2181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/>
            <a:endParaRPr lang="zh-CN" altLang="en-US" sz="2000" b="0" dirty="0">
              <a:solidFill>
                <a:prstClr val="black"/>
              </a:solidFill>
            </a:endParaRPr>
          </a:p>
        </p:txBody>
      </p:sp>
      <p:graphicFrame>
        <p:nvGraphicFramePr>
          <p:cNvPr id="36868" name="Object 4"/>
          <p:cNvGraphicFramePr>
            <a:graphicFrameLocks/>
          </p:cNvGraphicFramePr>
          <p:nvPr/>
        </p:nvGraphicFramePr>
        <p:xfrm>
          <a:off x="1475105" y="4543425"/>
          <a:ext cx="6193155" cy="1965960"/>
        </p:xfrm>
        <a:graphic>
          <a:graphicData uri="http://schemas.openxmlformats.org/presentationml/2006/ole">
            <p:oleObj spid="_x0000_s144385" r:id="rId3" imgW="7552381" imgH="4952381" progId="PBrush">
              <p:embed/>
            </p:oleObj>
          </a:graphicData>
        </a:graphic>
      </p:graphicFrame>
      <p:sp>
        <p:nvSpPr>
          <p:cNvPr id="36869" name="Rectangle 6"/>
          <p:cNvSpPr/>
          <p:nvPr/>
        </p:nvSpPr>
        <p:spPr>
          <a:xfrm>
            <a:off x="2184400" y="6112510"/>
            <a:ext cx="477678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2000" b="0" dirty="0">
                <a:solidFill>
                  <a:prstClr val="black"/>
                </a:solidFill>
              </a:rPr>
              <a:t>图</a:t>
            </a:r>
            <a:r>
              <a:rPr lang="en-US" altLang="zh-CN" sz="2000" b="0" dirty="0">
                <a:solidFill>
                  <a:prstClr val="black"/>
                </a:solidFill>
              </a:rPr>
              <a:t>5-11  4</a:t>
            </a:r>
            <a:r>
              <a:rPr lang="zh-CN" altLang="en-US" sz="2000" b="0" dirty="0">
                <a:solidFill>
                  <a:prstClr val="black"/>
                </a:solidFill>
              </a:rPr>
              <a:t>位共阴数码管动态显示接口电路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五章、二点注意事项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170" y="1261745"/>
            <a:ext cx="8737600" cy="4686300"/>
          </a:xfrm>
        </p:spPr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IO</a:t>
            </a:r>
            <a:r>
              <a:rPr lang="zh-CN" altLang="en-US"/>
              <a:t>口本周就是一开关，核心知识第二章一段话（见前面）</a:t>
            </a:r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IIC </a:t>
            </a:r>
            <a:r>
              <a:rPr lang="zh-CN" altLang="en-US"/>
              <a:t>二根线</a:t>
            </a:r>
            <a:r>
              <a:rPr lang="en-US" altLang="zh-CN"/>
              <a:t>SCL SDA  </a:t>
            </a:r>
            <a:r>
              <a:rPr lang="zh-CN" altLang="en-US"/>
              <a:t>串行</a:t>
            </a:r>
          </a:p>
          <a:p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MOV P1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#0FFH,SFR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中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P1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寄存器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=0FFH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个开关断开。再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MOV a,#0fh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看指令  </a:t>
            </a:r>
            <a:r>
              <a:rPr lang="en-US" altLang="zh-CN">
                <a:solidFill>
                  <a:srgbClr val="FF0000"/>
                </a:solidFill>
              </a:rPr>
              <a:t>MOV   A,  P1  </a:t>
            </a:r>
            <a:r>
              <a:rPr lang="zh-CN" altLang="en-US">
                <a:solidFill>
                  <a:srgbClr val="FF0000"/>
                </a:solidFill>
              </a:rPr>
              <a:t>无运算功能，</a:t>
            </a:r>
            <a:r>
              <a:rPr lang="en-US" altLang="zh-CN">
                <a:solidFill>
                  <a:srgbClr val="FF0000"/>
                </a:solidFill>
              </a:rPr>
              <a:t>P1</a:t>
            </a:r>
            <a:r>
              <a:rPr lang="zh-CN" altLang="en-US">
                <a:solidFill>
                  <a:srgbClr val="FF0000"/>
                </a:solidFill>
              </a:rPr>
              <a:t>指的是</a:t>
            </a:r>
            <a:r>
              <a:rPr lang="en-US" altLang="zh-CN">
                <a:solidFill>
                  <a:srgbClr val="FF0000"/>
                </a:solidFill>
              </a:rPr>
              <a:t>P1</a:t>
            </a:r>
            <a:r>
              <a:rPr lang="zh-CN" altLang="en-US">
                <a:solidFill>
                  <a:srgbClr val="FF0000"/>
                </a:solidFill>
              </a:rPr>
              <a:t>端口引脚，由外电路决定值</a:t>
            </a:r>
            <a:r>
              <a:rPr lang="en-US" altLang="zh-CN">
                <a:solidFill>
                  <a:srgbClr val="FF0000"/>
                </a:solidFill>
              </a:rPr>
              <a:t>,P1=X</a:t>
            </a:r>
            <a:r>
              <a:rPr lang="zh-CN" altLang="en-US">
                <a:solidFill>
                  <a:srgbClr val="FF0000"/>
                </a:solidFill>
              </a:rPr>
              <a:t>。</a:t>
            </a:r>
          </a:p>
          <a:p>
            <a:r>
              <a:rPr lang="zh-CN" altLang="en-US">
                <a:solidFill>
                  <a:srgbClr val="FF0000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ANL  P1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  A 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有运算功能，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P1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指的是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SFR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中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P1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寄存器的值。最终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P1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寄存器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=0FH,</a:t>
            </a:r>
            <a:r>
              <a:rPr lang="zh-CN" altLang="en-US">
                <a:solidFill>
                  <a:srgbClr val="3333FF"/>
                </a:solidFill>
                <a:sym typeface="+mn-ea"/>
              </a:rPr>
              <a:t>读修改写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指令。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   </a:t>
            </a:r>
          </a:p>
        </p:txBody>
      </p:sp>
    </p:spTree>
  </p:cSld>
  <p:clrMapOvr>
    <a:masterClrMapping/>
  </p:clrMapOvr>
  <p:transition spd="med"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六七章总结：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理解概念，考试时寄存器会印在试卷：</a:t>
            </a:r>
          </a:p>
          <a:p>
            <a:r>
              <a:rPr lang="zh-CN" altLang="en-US" dirty="0"/>
              <a:t>编程重点：</a:t>
            </a:r>
            <a:r>
              <a:rPr lang="en-US" altLang="zh-CN" dirty="0"/>
              <a:t>1</a:t>
            </a:r>
            <a:r>
              <a:rPr lang="zh-CN" altLang="en-US" dirty="0"/>
              <a:t>、波形、电子钟、测频（不考虑数码管，不考虑中断）</a:t>
            </a:r>
          </a:p>
          <a:p>
            <a:r>
              <a:rPr lang="zh-CN" altLang="en-US" dirty="0"/>
              <a:t>               </a:t>
            </a:r>
            <a:r>
              <a:rPr lang="zh-CN" altLang="en-US" dirty="0" smtClean="0"/>
              <a:t>  </a:t>
            </a:r>
            <a:r>
              <a:rPr lang="en-US" altLang="zh-CN" dirty="0"/>
              <a:t>2</a:t>
            </a:r>
            <a:r>
              <a:rPr lang="zh-CN" altLang="en-US" dirty="0"/>
              <a:t>、中断应用（</a:t>
            </a:r>
            <a:r>
              <a:rPr lang="en-US" altLang="zh-CN" dirty="0"/>
              <a:t>INT0\INT1)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容易忽略细节：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、外部输入信号最大频率小于</a:t>
            </a:r>
            <a:r>
              <a:rPr lang="en-US" altLang="zh-CN" dirty="0">
                <a:solidFill>
                  <a:srgbClr val="FF0000"/>
                </a:solidFill>
              </a:rPr>
              <a:t>f/24</a:t>
            </a:r>
            <a:r>
              <a:rPr lang="zh-CN" altLang="en-US" dirty="0">
                <a:solidFill>
                  <a:srgbClr val="FF0000"/>
                </a:solidFill>
              </a:rPr>
              <a:t>；如</a:t>
            </a:r>
            <a:r>
              <a:rPr lang="en-US" altLang="zh-CN" dirty="0">
                <a:solidFill>
                  <a:srgbClr val="FF0000"/>
                </a:solidFill>
              </a:rPr>
              <a:t>12M</a:t>
            </a:r>
            <a:r>
              <a:rPr lang="zh-CN" altLang="en-US" dirty="0">
                <a:solidFill>
                  <a:srgbClr val="FF0000"/>
                </a:solidFill>
              </a:rPr>
              <a:t>最大测量频率</a:t>
            </a:r>
            <a:r>
              <a:rPr lang="en-US" altLang="zh-CN" dirty="0">
                <a:solidFill>
                  <a:srgbClr val="FF0000"/>
                </a:solidFill>
              </a:rPr>
              <a:t>500K.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、中断扩展二个方法、与门法计数器法。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、中断清零除了</a:t>
            </a:r>
            <a:r>
              <a:rPr lang="en-US" altLang="zh-CN" dirty="0">
                <a:solidFill>
                  <a:srgbClr val="FF0000"/>
                </a:solidFill>
              </a:rPr>
              <a:t>TI RI</a:t>
            </a:r>
            <a:r>
              <a:rPr lang="zh-CN" altLang="en-US" dirty="0">
                <a:solidFill>
                  <a:srgbClr val="FF0000"/>
                </a:solidFill>
              </a:rPr>
              <a:t>其余都自动清零。</a:t>
            </a:r>
          </a:p>
        </p:txBody>
      </p:sp>
    </p:spTree>
  </p:cSld>
  <p:clrMapOvr>
    <a:masterClrMapping/>
  </p:clrMapOvr>
  <p:transition spd="med"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EA956848931A6C591E940E44416811AB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590" y="113030"/>
            <a:ext cx="8995410" cy="67443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770255" y="352425"/>
            <a:ext cx="7772400" cy="1470025"/>
          </a:xfrm>
        </p:spPr>
        <p:txBody>
          <a:bodyPr anchor="ctr"/>
          <a:lstStyle/>
          <a:p>
            <a:pPr defTabSz="914400">
              <a:buClrTx/>
              <a:buSzTx/>
              <a:buFontTx/>
            </a:pPr>
            <a:endParaRPr sz="4400" kern="1200" baseline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 descr="A2892332EDEF53A1D8F5A1D8EC1CDF2C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178435" y="635"/>
            <a:ext cx="9422765" cy="64242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3985"/>
            <a:ext cx="8229600" cy="635000"/>
          </a:xfrm>
        </p:spPr>
        <p:txBody>
          <a:bodyPr/>
          <a:lstStyle/>
          <a:p>
            <a:r>
              <a:rPr lang="en-US" altLang="zh-CN"/>
              <a:t>8</a:t>
            </a:r>
            <a:r>
              <a:rPr lang="zh-CN" altLang="en-US"/>
              <a:t>章：总结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04775" y="707390"/>
            <a:ext cx="8891905" cy="6151245"/>
          </a:xfrm>
        </p:spPr>
        <p:txBody>
          <a:bodyPr/>
          <a:lstStyle/>
          <a:p>
            <a:r>
              <a:rPr lang="zh-CN" altLang="en-US" dirty="0"/>
              <a:t>理解概念，必考一道编程题：</a:t>
            </a:r>
          </a:p>
          <a:p>
            <a:r>
              <a:rPr lang="zh-CN" altLang="en-US" dirty="0"/>
              <a:t>编程重点：</a:t>
            </a:r>
            <a:r>
              <a:rPr lang="en-US" altLang="zh-CN" dirty="0"/>
              <a:t>1</a:t>
            </a:r>
            <a:r>
              <a:rPr lang="zh-CN" altLang="en-US" dirty="0"/>
              <a:t>、单片机和一个外部设备通信，一个程序。</a:t>
            </a:r>
          </a:p>
          <a:p>
            <a:r>
              <a:rPr lang="zh-CN" altLang="en-US" dirty="0"/>
              <a:t>                 </a:t>
            </a:r>
            <a:r>
              <a:rPr lang="en-US" altLang="zh-CN" dirty="0"/>
              <a:t>2</a:t>
            </a:r>
            <a:r>
              <a:rPr lang="zh-CN" altLang="en-US" dirty="0"/>
              <a:t>、单片机甲与</a:t>
            </a:r>
            <a:r>
              <a:rPr lang="zh-CN" altLang="en-US" dirty="0">
                <a:sym typeface="+mn-ea"/>
              </a:rPr>
              <a:t>单片机甲与通信，二个程序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、注意书上典型四个程序，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、收回传、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、发</a:t>
            </a:r>
            <a:r>
              <a:rPr lang="en-US" altLang="zh-CN" dirty="0">
                <a:solidFill>
                  <a:srgbClr val="FF0000"/>
                </a:solidFill>
              </a:rPr>
              <a:t>26</a:t>
            </a:r>
            <a:r>
              <a:rPr lang="zh-CN" altLang="en-US" dirty="0">
                <a:solidFill>
                  <a:srgbClr val="FF0000"/>
                </a:solidFill>
              </a:rPr>
              <a:t>个字母、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、大写变小写，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、一个发多</a:t>
            </a:r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个数，一个收</a:t>
            </a:r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个数。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、注意</a:t>
            </a:r>
            <a:r>
              <a:rPr lang="zh-CN" altLang="en-US" dirty="0">
                <a:solidFill>
                  <a:srgbClr val="3333FF"/>
                </a:solidFill>
              </a:rPr>
              <a:t>字</a:t>
            </a:r>
            <a:r>
              <a:rPr lang="zh-CN" altLang="en-US" dirty="0" smtClean="0">
                <a:solidFill>
                  <a:srgbClr val="3333FF"/>
                </a:solidFill>
              </a:rPr>
              <a:t>符</a:t>
            </a:r>
            <a:r>
              <a:rPr lang="en-US" altLang="zh-CN" dirty="0" smtClean="0">
                <a:solidFill>
                  <a:srgbClr val="3333FF"/>
                </a:solidFill>
              </a:rPr>
              <a:t>‘A’</a:t>
            </a:r>
            <a:r>
              <a:rPr lang="zh-CN" altLang="en-US" dirty="0" smtClean="0">
                <a:solidFill>
                  <a:srgbClr val="FF0000"/>
                </a:solidFill>
              </a:rPr>
              <a:t>的</a:t>
            </a:r>
            <a:r>
              <a:rPr lang="zh-CN" altLang="en-US" dirty="0">
                <a:solidFill>
                  <a:srgbClr val="FF0000"/>
                </a:solidFill>
              </a:rPr>
              <a:t>写法。</a:t>
            </a:r>
            <a:r>
              <a:rPr lang="zh-CN" altLang="en-US" dirty="0">
                <a:solidFill>
                  <a:srgbClr val="3333FF"/>
                </a:solidFill>
              </a:rPr>
              <a:t>学的不好的不考虑数码管，不考虑中</a:t>
            </a:r>
            <a:r>
              <a:rPr lang="zh-CN" altLang="en-US" dirty="0" smtClean="0">
                <a:solidFill>
                  <a:srgbClr val="3333FF"/>
                </a:solidFill>
              </a:rPr>
              <a:t>断，考的概率小。</a:t>
            </a:r>
            <a:endParaRPr lang="zh-CN" altLang="en-US" dirty="0">
              <a:solidFill>
                <a:srgbClr val="3333FF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、注意对收到数据的判别大小处理。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9FBA84044965FCFBE49D6544AF99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172720" y="335915"/>
            <a:ext cx="8827770" cy="6082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17A129E4D1DCFED90857A7F43B739D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" y="227965"/>
            <a:ext cx="8698230" cy="6386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929717227E1853C4B7B1C9FE33D29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0" y="342900"/>
            <a:ext cx="8402955" cy="6355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BC328B7CFED736D7BA6B11D765131B9 (1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890" y="208915"/>
            <a:ext cx="8752205" cy="6649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4310" y="281305"/>
            <a:ext cx="875538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dirty="0"/>
              <a:t>     </a:t>
            </a:r>
            <a:r>
              <a:rPr lang="zh-CN" altLang="en-US" sz="4000" dirty="0"/>
              <a:t>第一章考点（</a:t>
            </a:r>
            <a:r>
              <a:rPr lang="en-US" altLang="zh-CN" sz="4000" dirty="0"/>
              <a:t>2-3</a:t>
            </a:r>
            <a:r>
              <a:rPr lang="zh-CN" altLang="en-US" sz="4000" dirty="0"/>
              <a:t>分左右）</a:t>
            </a:r>
          </a:p>
          <a:p>
            <a:r>
              <a:rPr lang="zh-CN" altLang="en-US" sz="4000" dirty="0"/>
              <a:t>  </a:t>
            </a:r>
            <a:r>
              <a:rPr lang="en-US" altLang="zh-CN" sz="4000" dirty="0"/>
              <a:t>1</a:t>
            </a:r>
            <a:r>
              <a:rPr lang="zh-CN" altLang="en-US" sz="4000" dirty="0"/>
              <a:t>、数的计算转换 </a:t>
            </a:r>
            <a:r>
              <a:rPr lang="en-US" altLang="zh-CN" sz="4000" dirty="0"/>
              <a:t>B  H   </a:t>
            </a:r>
            <a:r>
              <a:rPr lang="en-US" altLang="zh-CN" sz="4000" dirty="0">
                <a:solidFill>
                  <a:schemeClr val="tx1"/>
                </a:solidFill>
              </a:rPr>
              <a:t>D</a:t>
            </a:r>
            <a:endParaRPr lang="zh-CN" altLang="en-US" sz="4000" dirty="0">
              <a:solidFill>
                <a:schemeClr val="tx1"/>
              </a:solidFill>
            </a:endParaRPr>
          </a:p>
          <a:p>
            <a:r>
              <a:rPr lang="zh-CN" altLang="en-US" sz="4000" dirty="0"/>
              <a:t>  </a:t>
            </a: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en-US" altLang="zh-CN" sz="4000" dirty="0"/>
              <a:t>CPU=</a:t>
            </a:r>
            <a:r>
              <a:rPr lang="zh-CN" altLang="en-US" sz="4000" dirty="0"/>
              <a:t>控制器</a:t>
            </a:r>
            <a:r>
              <a:rPr lang="en-US" altLang="zh-CN" sz="4000" dirty="0"/>
              <a:t>+</a:t>
            </a:r>
            <a:r>
              <a:rPr lang="zh-CN" altLang="en-US" sz="4000" dirty="0"/>
              <a:t>运算器</a:t>
            </a:r>
          </a:p>
          <a:p>
            <a:r>
              <a:rPr lang="en-US" altLang="zh-CN" sz="4000" dirty="0"/>
              <a:t>  3</a:t>
            </a:r>
            <a:r>
              <a:rPr lang="zh-CN" altLang="en-US" sz="4000" dirty="0"/>
              <a:t>、总线的概念：片总线、内总线、外总线。</a:t>
            </a:r>
          </a:p>
          <a:p>
            <a:r>
              <a:rPr lang="zh-CN" altLang="en-US" sz="4000" dirty="0"/>
              <a:t>  </a:t>
            </a: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en-US" altLang="zh-CN" sz="4000" dirty="0"/>
              <a:t>mips=</a:t>
            </a:r>
            <a:r>
              <a:rPr lang="zh-CN" altLang="en-US" sz="4000" dirty="0"/>
              <a:t>。。。。。</a:t>
            </a:r>
          </a:p>
          <a:p>
            <a:endParaRPr lang="zh-CN" altLang="en-US" sz="4000" dirty="0"/>
          </a:p>
        </p:txBody>
      </p:sp>
    </p:spTree>
  </p:cSld>
  <p:clrMapOvr>
    <a:masterClrMapping/>
  </p:clrMapOvr>
  <p:transition>
    <p:blinds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0F34DF5363AD5C854DF258C59EAB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229235" y="193040"/>
            <a:ext cx="8685530" cy="6436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77845" y="190500"/>
            <a:ext cx="24784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/>
              <a:t>九章：总结</a:t>
            </a:r>
          </a:p>
        </p:txBody>
      </p:sp>
      <p:sp>
        <p:nvSpPr>
          <p:cNvPr id="5" name="内容占位符 4"/>
          <p:cNvSpPr>
            <a:spLocks noGrp="1"/>
          </p:cNvSpPr>
          <p:nvPr/>
        </p:nvSpPr>
        <p:spPr>
          <a:xfrm>
            <a:off x="202565" y="1173480"/>
            <a:ext cx="8229600" cy="46958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理解概念，</a:t>
            </a:r>
            <a:r>
              <a:rPr lang="zh-CN" altLang="en-US" dirty="0">
                <a:solidFill>
                  <a:srgbClr val="FF0000"/>
                </a:solidFill>
              </a:rPr>
              <a:t>必考一道大题</a:t>
            </a:r>
            <a:r>
              <a:rPr lang="en-US" altLang="zh-CN" dirty="0">
                <a:solidFill>
                  <a:srgbClr val="FF0000"/>
                </a:solidFill>
              </a:rPr>
              <a:t>16</a:t>
            </a:r>
            <a:r>
              <a:rPr lang="zh-CN" altLang="en-US" dirty="0">
                <a:solidFill>
                  <a:srgbClr val="FF0000"/>
                </a:solidFill>
              </a:rPr>
              <a:t>分，分多程序短且简单，得分及格，丢分难及格。</a:t>
            </a:r>
          </a:p>
          <a:p>
            <a:r>
              <a:rPr lang="zh-CN" altLang="en-US" dirty="0"/>
              <a:t>编程重点：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8255</a:t>
            </a:r>
            <a:r>
              <a:rPr lang="zh-CN" altLang="en-US" dirty="0"/>
              <a:t>、</a:t>
            </a:r>
            <a:r>
              <a:rPr lang="en-US" altLang="zh-CN" dirty="0" smtClean="0"/>
              <a:t>AD0804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DA0832</a:t>
            </a:r>
            <a:r>
              <a:rPr lang="zh-CN" altLang="en-US" dirty="0" smtClean="0"/>
              <a:t>                 </a:t>
            </a:r>
            <a:r>
              <a:rPr lang="en-US" altLang="zh-CN" dirty="0"/>
              <a:t>2</a:t>
            </a:r>
            <a:r>
              <a:rPr lang="zh-CN" altLang="en-US" dirty="0"/>
              <a:t>、不考虑数码</a:t>
            </a:r>
            <a:r>
              <a:rPr lang="zh-CN" altLang="en-US" dirty="0" smtClean="0"/>
              <a:t>管，考的概率小。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、地址计算。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、判断</a:t>
            </a:r>
            <a:r>
              <a:rPr lang="en-US" altLang="zh-CN" dirty="0">
                <a:solidFill>
                  <a:srgbClr val="FF0000"/>
                </a:solidFill>
              </a:rPr>
              <a:t>ROM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RAM(4</a:t>
            </a:r>
            <a:r>
              <a:rPr lang="zh-CN" altLang="en-US" dirty="0">
                <a:solidFill>
                  <a:srgbClr val="FF0000"/>
                </a:solidFill>
              </a:rPr>
              <a:t>条步骤）。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、根据地址进行典型程序的编写。一定要自己都调一遍，把程序写熟练。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 descr="3346D81DDC42E6357E9172EF7381A05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135" y="178435"/>
            <a:ext cx="8733155" cy="60915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 descr="FE589705F37F4F34FADA7BE1B8B1C6A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6565" y="274955"/>
            <a:ext cx="8416290" cy="63468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无标题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233045" y="274955"/>
            <a:ext cx="8677275" cy="63309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 txBox="1">
            <a:spLocks noGrp="1"/>
          </p:cNvSpPr>
          <p:nvPr>
            <p:ph type="sldNum" sz="quarter" idx="12"/>
          </p:nvPr>
        </p:nvSpPr>
        <p:spPr bwMode="auto"/>
        <p:txBody>
          <a:bodyPr vert="horz" wrap="square" lIns="91440" tIns="45720" rIns="91440" bIns="45720" numCol="1" anchor="t" anchorCtr="0" compatLnSpc="1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algn="r" eaLnBrk="1" hangingPunct="1">
              <a:spcBef>
                <a:spcPct val="0"/>
              </a:spcBef>
            </a:pPr>
            <a:fld id="{9A0DB2DC-4C9A-4742-B13C-FB6460FD3503}" type="slidenum">
              <a:rPr lang="en-US" altLang="zh-CN" sz="1400" b="0" dirty="0">
                <a:solidFill>
                  <a:srgbClr val="000000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45</a:t>
            </a:fld>
            <a:endParaRPr lang="en-US" altLang="zh-CN" sz="1400" b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7" name="Rectangle 4"/>
          <p:cNvSpPr>
            <a:spLocks noGrp="1"/>
          </p:cNvSpPr>
          <p:nvPr>
            <p:ph type="title"/>
          </p:nvPr>
        </p:nvSpPr>
        <p:spPr>
          <a:xfrm>
            <a:off x="755650" y="476250"/>
            <a:ext cx="7499350" cy="865188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600" b="1" dirty="0"/>
              <a:t>单片机</a:t>
            </a:r>
            <a:r>
              <a:rPr lang="en-US" altLang="zh-CN" sz="3600" b="1" dirty="0"/>
              <a:t>P0</a:t>
            </a:r>
            <a:r>
              <a:rPr lang="zh-CN" altLang="en-US" sz="3600" b="1" dirty="0"/>
              <a:t>口地址和数据分离电路</a:t>
            </a:r>
          </a:p>
        </p:txBody>
      </p:sp>
      <p:pic>
        <p:nvPicPr>
          <p:cNvPr id="16388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6375" y="1484313"/>
            <a:ext cx="5976938" cy="421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</a:t>
            </a:r>
            <a:r>
              <a:rPr lang="zh-CN" altLang="en-US"/>
              <a:t>、</a:t>
            </a:r>
            <a:r>
              <a:rPr lang="en-US" altLang="zh-CN"/>
              <a:t>DA</a:t>
            </a:r>
            <a:r>
              <a:rPr lang="zh-CN" altLang="en-US"/>
              <a:t>原理物理意义</a:t>
            </a:r>
          </a:p>
        </p:txBody>
      </p:sp>
      <p:pic>
        <p:nvPicPr>
          <p:cNvPr id="4" name="图片 3" descr="756227BF0B40F32FB087EB70F09B9A2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209040" y="-2100580"/>
            <a:ext cx="6410960" cy="101955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 txBox="1">
            <a:spLocks noGrp="1"/>
          </p:cNvSpPr>
          <p:nvPr>
            <p:ph type="sldNum" sz="quarter" idx="12"/>
          </p:nvPr>
        </p:nvSpPr>
        <p:spPr bwMode="auto"/>
        <p:txBody>
          <a:bodyPr vert="horz" wrap="square" lIns="91440" tIns="45720" rIns="91440" bIns="45720" numCol="1" anchor="t" anchorCtr="0" compatLnSpc="1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algn="r" eaLnBrk="1" hangingPunct="1">
              <a:spcBef>
                <a:spcPct val="0"/>
              </a:spcBef>
            </a:pPr>
            <a:fld id="{9A0DB2DC-4C9A-4742-B13C-FB6460FD3503}" type="slidenum">
              <a:rPr lang="en-US" altLang="zh-CN" sz="1400" b="0" dirty="0">
                <a:solidFill>
                  <a:srgbClr val="000000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47</a:t>
            </a:fld>
            <a:endParaRPr lang="en-US" altLang="zh-CN" sz="1400" b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3732" name="Rectangle 3"/>
          <p:cNvSpPr>
            <a:spLocks noGrp="1"/>
          </p:cNvSpPr>
          <p:nvPr>
            <p:ph idx="1"/>
          </p:nvPr>
        </p:nvSpPr>
        <p:spPr>
          <a:xfrm>
            <a:off x="220980" y="149225"/>
            <a:ext cx="8207375" cy="541591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800" b="1" dirty="0" smtClean="0"/>
              <a:t>编程大题</a:t>
            </a:r>
            <a:r>
              <a:rPr lang="en-US" altLang="zh-CN" sz="2800" b="1" dirty="0" smtClean="0"/>
              <a:t>8255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D/A</a:t>
            </a:r>
            <a:r>
              <a:rPr lang="zh-CN" altLang="en-US" sz="2800" b="1" dirty="0"/>
              <a:t>和</a:t>
            </a:r>
            <a:r>
              <a:rPr lang="en-US" altLang="zh-CN" sz="2800" b="1" dirty="0" smtClean="0"/>
              <a:t>A/D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pPr eaLnBrk="1" hangingPunct="1"/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、算地址  </a:t>
            </a: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、编程  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、用</a:t>
            </a:r>
            <a:r>
              <a:rPr lang="en-US" altLang="zh-CN" sz="2800" b="1" dirty="0" smtClean="0"/>
              <a:t>DPTR </a:t>
            </a:r>
            <a:r>
              <a:rPr lang="zh-CN" altLang="en-US" sz="2800" b="1" dirty="0" smtClean="0"/>
              <a:t>间接寻址；看成片外</a:t>
            </a:r>
            <a:r>
              <a:rPr lang="en-US" altLang="zh-CN" sz="2800" b="1" dirty="0" smtClean="0"/>
              <a:t>RAM</a:t>
            </a:r>
            <a:r>
              <a:rPr lang="zh-CN" altLang="en-US" sz="2800" b="1" dirty="0" smtClean="0"/>
              <a:t>，容量</a:t>
            </a:r>
            <a:r>
              <a:rPr lang="en-US" altLang="zh-CN" sz="2800" b="1" dirty="0" smtClean="0"/>
              <a:t>4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1.</a:t>
            </a:r>
            <a:r>
              <a:rPr lang="zh-CN" altLang="en-US" sz="2800" b="1" dirty="0" smtClean="0"/>
              <a:t>。</a:t>
            </a:r>
          </a:p>
          <a:p>
            <a:pPr eaLnBrk="1" hangingPunct="1"/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8255  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100XX0XX</a:t>
            </a:r>
            <a:r>
              <a:rPr lang="en-US" altLang="zh-CN" sz="2800" b="1" dirty="0" smtClean="0"/>
              <a:t>B</a:t>
            </a:r>
            <a:r>
              <a:rPr lang="zh-CN" altLang="en-US" sz="2800" b="1" dirty="0" smtClean="0"/>
              <a:t>计算</a:t>
            </a:r>
            <a:r>
              <a:rPr lang="en-US" altLang="zh-CN" sz="2800" b="1" dirty="0" smtClean="0"/>
              <a:t>;ABC</a:t>
            </a:r>
            <a:r>
              <a:rPr lang="zh-CN" altLang="en-US" sz="2800" b="1" dirty="0" smtClean="0"/>
              <a:t>口及控制口四个地址。输入输出动作</a:t>
            </a:r>
            <a:r>
              <a:rPr lang="en-US" altLang="zh-CN" sz="2800" b="1" dirty="0">
                <a:solidFill>
                  <a:srgbClr val="000000"/>
                </a:solidFill>
              </a:rPr>
              <a:t>ABC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口。</a:t>
            </a:r>
            <a:endParaRPr lang="en-US" altLang="zh-CN" sz="2800" b="1" dirty="0"/>
          </a:p>
          <a:p>
            <a:pPr eaLnBrk="1" hangingPunct="1"/>
            <a:r>
              <a:rPr lang="zh-CN" altLang="en-US" sz="2800" b="1" dirty="0" smtClean="0"/>
              <a:t>使</a:t>
            </a:r>
            <a:r>
              <a:rPr lang="zh-CN" altLang="en-US" sz="2800" b="1" dirty="0"/>
              <a:t>用方法及应用</a:t>
            </a:r>
            <a:r>
              <a:rPr lang="en-US" altLang="zh-CN" sz="2800" b="1" dirty="0" smtClean="0"/>
              <a:t>0804</a:t>
            </a:r>
            <a:r>
              <a:rPr lang="zh-CN" altLang="en-US" sz="2800" b="1" dirty="0" smtClean="0"/>
              <a:t>、</a:t>
            </a:r>
            <a:r>
              <a:rPr lang="en-US" altLang="zh-CN" sz="2800" b="1" dirty="0"/>
              <a:t>0832</a:t>
            </a:r>
            <a:r>
              <a:rPr lang="zh-CN" altLang="en-US" sz="2800" b="1" dirty="0"/>
              <a:t>、计算公</a:t>
            </a:r>
            <a:r>
              <a:rPr lang="zh-CN" altLang="en-US" sz="2800" b="1" dirty="0" smtClean="0"/>
              <a:t>式要会用，</a:t>
            </a:r>
            <a:r>
              <a:rPr lang="zh-CN" altLang="en-US" sz="2800" b="1" dirty="0"/>
              <a:t>地址计算，工作过程。</a:t>
            </a:r>
            <a:r>
              <a:rPr lang="en-US" altLang="zh-CN" sz="2800" b="1" dirty="0">
                <a:solidFill>
                  <a:srgbClr val="FF0000"/>
                </a:solidFill>
              </a:rPr>
              <a:t>AD</a:t>
            </a:r>
            <a:r>
              <a:rPr lang="zh-CN" altLang="en-US" sz="2800" b="1" dirty="0">
                <a:solidFill>
                  <a:srgbClr val="FF0000"/>
                </a:solidFill>
              </a:rPr>
              <a:t>的三种类型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pPr eaLnBrk="1" hangingPunct="1"/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AD0804</a:t>
            </a:r>
            <a:r>
              <a:rPr lang="zh-CN" altLang="en-US" sz="2800" b="1" dirty="0" smtClean="0"/>
              <a:t>，</a:t>
            </a:r>
            <a:r>
              <a:rPr lang="en-US" altLang="zh-CN" sz="2800" b="1" dirty="0">
                <a:solidFill>
                  <a:srgbClr val="000000"/>
                </a:solidFill>
              </a:rPr>
              <a:t> 1</a:t>
            </a:r>
            <a:r>
              <a:rPr lang="zh-CN" altLang="en-US" sz="2800" b="1" dirty="0">
                <a:solidFill>
                  <a:srgbClr val="000000"/>
                </a:solidFill>
              </a:rPr>
              <a:t>、算地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址，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个地址，选片有效即可，  </a:t>
            </a:r>
            <a:r>
              <a:rPr lang="en-US" altLang="zh-CN" sz="2800" b="1" dirty="0">
                <a:solidFill>
                  <a:srgbClr val="000000"/>
                </a:solidFill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</a:rPr>
              <a:t>、编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程；三步骤，任意写一个数，等待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INTR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（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PX.X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）高变低，读入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AD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结果。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注意对输入电压的判断及简单处理。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800" b="1" dirty="0" smtClean="0">
                <a:solidFill>
                  <a:srgbClr val="000000"/>
                </a:solidFill>
              </a:rPr>
              <a:t>4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、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DAC0832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；</a:t>
            </a:r>
            <a:r>
              <a:rPr lang="zh-CN" altLang="en-US" sz="2800" b="1" dirty="0">
                <a:solidFill>
                  <a:srgbClr val="000000"/>
                </a:solidFill>
              </a:rPr>
              <a:t> ，</a:t>
            </a:r>
            <a:r>
              <a:rPr lang="en-US" altLang="zh-CN" sz="2800" b="1" dirty="0">
                <a:solidFill>
                  <a:srgbClr val="000000"/>
                </a:solidFill>
              </a:rPr>
              <a:t> 1</a:t>
            </a:r>
            <a:r>
              <a:rPr lang="zh-CN" altLang="en-US" sz="2800" b="1" dirty="0">
                <a:solidFill>
                  <a:srgbClr val="000000"/>
                </a:solidFill>
              </a:rPr>
              <a:t>、算地址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，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个</a:t>
            </a:r>
            <a:r>
              <a:rPr lang="zh-CN" altLang="en-US" sz="2800" b="1" dirty="0">
                <a:solidFill>
                  <a:srgbClr val="000000"/>
                </a:solidFill>
              </a:rPr>
              <a:t>地址，选片有效即可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，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、编程，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三角波、锯齿波、方波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。注意计算，对波形幅度的要求。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543"/>
            <a:ext cx="8229600" cy="1143000"/>
          </a:xfrm>
        </p:spPr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320" y="1165860"/>
            <a:ext cx="8779510" cy="5159439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考完研毕业前，坚持用单片机编程，买块</a:t>
            </a:r>
            <a:r>
              <a:rPr lang="en-US" altLang="zh-CN" dirty="0"/>
              <a:t>32</a:t>
            </a:r>
            <a:r>
              <a:rPr lang="zh-CN" altLang="en-US" dirty="0"/>
              <a:t>板子就搞定，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大同小异</a:t>
            </a:r>
            <a:r>
              <a:rPr lang="zh-CN" altLang="en-US" dirty="0"/>
              <a:t>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chemeClr val="accent2"/>
                </a:solidFill>
                <a:sym typeface="+mn-ea"/>
              </a:rPr>
              <a:t>学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的差不要放弃</a:t>
            </a:r>
            <a:r>
              <a:rPr lang="zh-CN" altLang="en-US" dirty="0" smtClean="0">
                <a:solidFill>
                  <a:schemeClr val="accent2"/>
                </a:solidFill>
                <a:sym typeface="+mn-ea"/>
              </a:rPr>
              <a:t>，要及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格还是很容</a:t>
            </a:r>
            <a:r>
              <a:rPr lang="zh-CN" altLang="en-US" dirty="0" smtClean="0">
                <a:solidFill>
                  <a:schemeClr val="accent2"/>
                </a:solidFill>
                <a:sym typeface="+mn-ea"/>
              </a:rPr>
              <a:t>易的，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你们的成功及格就是你们班级的成功。学的好的帮下学的差的，你们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90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分左右没问题，考题应</a:t>
            </a:r>
            <a:r>
              <a:rPr lang="zh-CN" altLang="en-US" dirty="0" smtClean="0">
                <a:solidFill>
                  <a:schemeClr val="accent2"/>
                </a:solidFill>
                <a:sym typeface="+mn-ea"/>
              </a:rPr>
              <a:t>该不会太难。考试是注意试卷后面的资料，可以帮助答题，包括概念。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  <a:p>
            <a:r>
              <a:rPr lang="en-US" altLang="zh-CN" dirty="0" smtClean="0">
                <a:solidFill>
                  <a:schemeClr val="accent2"/>
                </a:solidFill>
                <a:sym typeface="+mn-ea"/>
              </a:rPr>
              <a:t>3</a:t>
            </a:r>
            <a:r>
              <a:rPr lang="zh-CN" altLang="en-US" dirty="0" smtClean="0">
                <a:solidFill>
                  <a:schemeClr val="accent2"/>
                </a:solidFill>
                <a:sym typeface="+mn-ea"/>
              </a:rPr>
              <a:t>、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群会保留到你们毕业，如果有工资机会我会发布。</a:t>
            </a:r>
          </a:p>
          <a:p>
            <a:r>
              <a:rPr lang="en-US" altLang="zh-CN" dirty="0" smtClean="0">
                <a:solidFill>
                  <a:schemeClr val="accent2"/>
                </a:solidFill>
                <a:sym typeface="+mn-ea"/>
              </a:rPr>
              <a:t>4</a:t>
            </a:r>
            <a:r>
              <a:rPr lang="zh-CN" altLang="en-US" dirty="0" smtClean="0">
                <a:solidFill>
                  <a:schemeClr val="accent2"/>
                </a:solidFill>
                <a:sym typeface="+mn-ea"/>
              </a:rPr>
              <a:t>、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祝大家本课程考试顺利，前程似锦。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4310" y="149860"/>
            <a:ext cx="8755380" cy="68624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/>
              <a:t>     </a:t>
            </a:r>
            <a:r>
              <a:rPr lang="zh-CN" altLang="en-US" sz="4000"/>
              <a:t>第十章考点（</a:t>
            </a:r>
            <a:r>
              <a:rPr lang="en-US" altLang="zh-CN" sz="4000"/>
              <a:t>2-3</a:t>
            </a:r>
            <a:r>
              <a:rPr lang="zh-CN" altLang="en-US" sz="4000"/>
              <a:t>分左右）</a:t>
            </a:r>
          </a:p>
          <a:p>
            <a:r>
              <a:rPr lang="en-US" altLang="zh-CN" sz="4000"/>
              <a:t>1</a:t>
            </a:r>
            <a:r>
              <a:rPr lang="zh-CN" altLang="en-US" sz="4000"/>
              <a:t>、</a:t>
            </a:r>
            <a:r>
              <a:rPr lang="en-US" altLang="zh-CN" sz="4000"/>
              <a:t>8086CPU  16</a:t>
            </a:r>
            <a:r>
              <a:rPr lang="zh-CN" altLang="zh-CN" sz="4000"/>
              <a:t>位，数据总线</a:t>
            </a:r>
            <a:r>
              <a:rPr lang="en-US" altLang="zh-CN" sz="4000"/>
              <a:t>16</a:t>
            </a:r>
            <a:r>
              <a:rPr lang="zh-CN" altLang="en-US" sz="4000"/>
              <a:t>根</a:t>
            </a:r>
            <a:r>
              <a:rPr lang="en-US" altLang="zh-CN" sz="4000"/>
              <a:t>D0-D15</a:t>
            </a:r>
            <a:r>
              <a:rPr lang="zh-CN" altLang="en-US" sz="4000"/>
              <a:t>，地址总线</a:t>
            </a:r>
            <a:r>
              <a:rPr lang="en-US" altLang="zh-CN" sz="4000"/>
              <a:t>20</a:t>
            </a:r>
            <a:r>
              <a:rPr lang="zh-CN" altLang="en-US" sz="4000"/>
              <a:t>根，管理地址</a:t>
            </a:r>
            <a:r>
              <a:rPr lang="en-US" altLang="zh-CN" sz="4000"/>
              <a:t>1M</a:t>
            </a:r>
            <a:r>
              <a:rPr lang="zh-CN" altLang="en-US" sz="4000"/>
              <a:t>。</a:t>
            </a:r>
          </a:p>
          <a:p>
            <a:r>
              <a:rPr lang="en-US" altLang="zh-CN" sz="4000">
                <a:solidFill>
                  <a:schemeClr val="accent2"/>
                </a:solidFill>
              </a:rPr>
              <a:t>2</a:t>
            </a:r>
            <a:r>
              <a:rPr lang="zh-CN" altLang="en-US" sz="4000">
                <a:solidFill>
                  <a:schemeClr val="accent2"/>
                </a:solidFill>
              </a:rPr>
              <a:t>、</a:t>
            </a:r>
            <a:r>
              <a:rPr lang="en-US" altLang="zh-CN" sz="4000">
                <a:solidFill>
                  <a:schemeClr val="accent2"/>
                </a:solidFill>
              </a:rPr>
              <a:t>8086</a:t>
            </a:r>
            <a:r>
              <a:rPr lang="zh-CN" altLang="en-US" sz="4000">
                <a:solidFill>
                  <a:schemeClr val="accent2"/>
                </a:solidFill>
              </a:rPr>
              <a:t>统一编地址，</a:t>
            </a:r>
            <a:r>
              <a:rPr lang="en-US" altLang="zh-CN" sz="4000">
                <a:solidFill>
                  <a:schemeClr val="accent2"/>
                </a:solidFill>
              </a:rPr>
              <a:t>51</a:t>
            </a:r>
            <a:r>
              <a:rPr lang="zh-CN" altLang="en-US" sz="4000">
                <a:solidFill>
                  <a:schemeClr val="accent2"/>
                </a:solidFill>
              </a:rPr>
              <a:t>是独立</a:t>
            </a:r>
            <a:r>
              <a:rPr lang="zh-CN" altLang="en-US" sz="4000">
                <a:solidFill>
                  <a:schemeClr val="accent2"/>
                </a:solidFill>
                <a:sym typeface="+mn-ea"/>
              </a:rPr>
              <a:t>编</a:t>
            </a:r>
            <a:r>
              <a:rPr lang="zh-CN" altLang="en-US" sz="4000">
                <a:solidFill>
                  <a:schemeClr val="accent2"/>
                </a:solidFill>
              </a:rPr>
              <a:t>址。</a:t>
            </a:r>
          </a:p>
          <a:p>
            <a:r>
              <a:rPr lang="en-US" altLang="zh-CN" sz="4000"/>
              <a:t>3</a:t>
            </a:r>
            <a:r>
              <a:rPr lang="zh-CN" altLang="en-US" sz="4000"/>
              <a:t>、地址表达计算</a:t>
            </a:r>
          </a:p>
          <a:p>
            <a:r>
              <a:rPr lang="zh-CN" altLang="en-US" sz="4000"/>
              <a:t>       基地址：偏移量（偏移地址）</a:t>
            </a:r>
          </a:p>
          <a:p>
            <a:r>
              <a:rPr lang="zh-CN" altLang="en-US" sz="2000"/>
              <a:t>（逻辑地址）</a:t>
            </a:r>
            <a:r>
              <a:rPr lang="en-US" altLang="zh-CN" sz="4000"/>
              <a:t>1200H:1234H=12000H+1234</a:t>
            </a:r>
          </a:p>
          <a:p>
            <a:r>
              <a:rPr lang="en-US" altLang="zh-CN" sz="4000"/>
              <a:t>=13234H(</a:t>
            </a:r>
            <a:r>
              <a:rPr lang="zh-CN" altLang="en-US" sz="4000"/>
              <a:t>物理地址，绝对地址</a:t>
            </a:r>
            <a:r>
              <a:rPr lang="en-US" altLang="zh-CN" sz="4000"/>
              <a:t>,</a:t>
            </a:r>
            <a:r>
              <a:rPr lang="zh-CN" altLang="en-US" sz="4000"/>
              <a:t>实际地址）；</a:t>
            </a:r>
            <a:r>
              <a:rPr lang="zh-CN" altLang="en-US" sz="4000">
                <a:solidFill>
                  <a:schemeClr val="accent2"/>
                </a:solidFill>
              </a:rPr>
              <a:t>也可以理解为</a:t>
            </a:r>
            <a:r>
              <a:rPr lang="zh-CN" altLang="en-US" sz="4000">
                <a:solidFill>
                  <a:schemeClr val="accent2"/>
                </a:solidFill>
                <a:sym typeface="+mn-ea"/>
              </a:rPr>
              <a:t>基地址左移</a:t>
            </a:r>
            <a:r>
              <a:rPr lang="en-US" altLang="zh-CN" sz="4000">
                <a:solidFill>
                  <a:schemeClr val="accent2"/>
                </a:solidFill>
                <a:sym typeface="+mn-ea"/>
              </a:rPr>
              <a:t>4</a:t>
            </a:r>
            <a:r>
              <a:rPr lang="zh-CN" altLang="en-US" sz="4000">
                <a:solidFill>
                  <a:schemeClr val="accent2"/>
                </a:solidFill>
                <a:sym typeface="+mn-ea"/>
              </a:rPr>
              <a:t>位（或乘</a:t>
            </a:r>
            <a:r>
              <a:rPr lang="en-US" altLang="zh-CN" sz="4000">
                <a:solidFill>
                  <a:schemeClr val="accent2"/>
                </a:solidFill>
                <a:sym typeface="+mn-ea"/>
              </a:rPr>
              <a:t>16</a:t>
            </a:r>
            <a:r>
              <a:rPr lang="zh-CN" altLang="en-US" sz="4000">
                <a:solidFill>
                  <a:schemeClr val="accent2"/>
                </a:solidFill>
                <a:sym typeface="+mn-ea"/>
              </a:rPr>
              <a:t>加偏移量）</a:t>
            </a:r>
          </a:p>
          <a:p>
            <a:r>
              <a:rPr lang="en-US" altLang="zh-CN" sz="40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4000">
                <a:solidFill>
                  <a:srgbClr val="FF0000"/>
                </a:solidFill>
                <a:sym typeface="+mn-ea"/>
              </a:rPr>
              <a:t>、总线带宽计算（第一章也有可能）。</a:t>
            </a:r>
          </a:p>
        </p:txBody>
      </p:sp>
    </p:spTree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4310" y="281305"/>
            <a:ext cx="8755380" cy="5693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dirty="0"/>
              <a:t>     </a:t>
            </a:r>
            <a:r>
              <a:rPr lang="zh-CN" altLang="en-US" sz="4000" dirty="0">
                <a:solidFill>
                  <a:srgbClr val="C00000"/>
                </a:solidFill>
              </a:rPr>
              <a:t>第三章考点（</a:t>
            </a:r>
            <a:r>
              <a:rPr lang="en-US" altLang="zh-CN" sz="4000" dirty="0">
                <a:solidFill>
                  <a:srgbClr val="C00000"/>
                </a:solidFill>
              </a:rPr>
              <a:t>2-3</a:t>
            </a:r>
            <a:r>
              <a:rPr lang="zh-CN" altLang="en-US" sz="4000" dirty="0">
                <a:solidFill>
                  <a:srgbClr val="C00000"/>
                </a:solidFill>
              </a:rPr>
              <a:t>分左右）</a:t>
            </a:r>
          </a:p>
          <a:p>
            <a:r>
              <a:rPr lang="zh-CN" altLang="en-US" sz="4000" dirty="0"/>
              <a:t>  </a:t>
            </a:r>
            <a:r>
              <a:rPr lang="en-US" altLang="zh-CN" sz="3600" dirty="0"/>
              <a:t>1</a:t>
            </a:r>
            <a:r>
              <a:rPr lang="zh-CN" altLang="en-US" sz="3600" dirty="0"/>
              <a:t>、</a:t>
            </a:r>
            <a:r>
              <a:rPr lang="en-US" altLang="zh-CN" sz="3600" dirty="0"/>
              <a:t>KEIL\PROTEUS</a:t>
            </a:r>
            <a:r>
              <a:rPr lang="zh-CN" altLang="en-US" sz="3600" dirty="0"/>
              <a:t>二个软件使用细节，看你动手做了没有。</a:t>
            </a:r>
          </a:p>
          <a:p>
            <a:r>
              <a:rPr lang="zh-CN" altLang="en-US" sz="3600" dirty="0"/>
              <a:t> </a:t>
            </a:r>
            <a:r>
              <a:rPr lang="zh-CN" altLang="en-US" dirty="0">
                <a:solidFill>
                  <a:schemeClr val="accent2"/>
                </a:solidFill>
                <a:uFillTx/>
              </a:rPr>
              <a:t> </a:t>
            </a:r>
            <a:r>
              <a:rPr lang="en-US" altLang="zh-CN" dirty="0">
                <a:solidFill>
                  <a:schemeClr val="accent2"/>
                </a:solidFill>
                <a:uFillTx/>
              </a:rPr>
              <a:t>2</a:t>
            </a:r>
            <a:r>
              <a:rPr lang="zh-CN" altLang="en-US" dirty="0">
                <a:solidFill>
                  <a:schemeClr val="accent2"/>
                </a:solidFill>
                <a:uFillTx/>
              </a:rPr>
              <a:t>、</a:t>
            </a:r>
            <a:r>
              <a:rPr lang="en-US" altLang="zh-CN" dirty="0">
                <a:solidFill>
                  <a:schemeClr val="accent2"/>
                </a:solidFill>
                <a:uFillTx/>
                <a:sym typeface="+mn-ea"/>
              </a:rPr>
              <a:t>PROTEUS</a:t>
            </a:r>
            <a:r>
              <a:rPr lang="zh-CN" altLang="en-US" dirty="0">
                <a:solidFill>
                  <a:schemeClr val="accent2"/>
                </a:solidFill>
                <a:uFillTx/>
                <a:sym typeface="+mn-ea"/>
              </a:rPr>
              <a:t>的常用元件名字，如数码管、按键什么的；示波器、信号源的使用。</a:t>
            </a:r>
            <a:r>
              <a:rPr lang="en-US" altLang="zh-CN" dirty="0">
                <a:solidFill>
                  <a:schemeClr val="accent2"/>
                </a:solidFill>
                <a:uFillTx/>
                <a:sym typeface="+mn-ea"/>
              </a:rPr>
              <a:t>KEIL1</a:t>
            </a:r>
            <a:r>
              <a:rPr lang="zh-CN" altLang="en-US" dirty="0">
                <a:solidFill>
                  <a:schemeClr val="accent2"/>
                </a:solidFill>
                <a:uFillTx/>
                <a:sym typeface="+mn-ea"/>
              </a:rPr>
              <a:t>的编译下载过程，如下载为</a:t>
            </a:r>
            <a:r>
              <a:rPr lang="en-US" altLang="zh-CN" dirty="0">
                <a:solidFill>
                  <a:schemeClr val="accent2"/>
                </a:solidFill>
                <a:uFillTx/>
                <a:sym typeface="+mn-ea"/>
              </a:rPr>
              <a:t>HEX</a:t>
            </a:r>
            <a:r>
              <a:rPr lang="zh-CN" altLang="en-US" dirty="0">
                <a:solidFill>
                  <a:schemeClr val="accent2"/>
                </a:solidFill>
                <a:uFillTx/>
                <a:sym typeface="+mn-ea"/>
              </a:rPr>
              <a:t>文件。</a:t>
            </a:r>
            <a:endParaRPr lang="zh-CN" altLang="en-US" dirty="0">
              <a:solidFill>
                <a:schemeClr val="accent2"/>
              </a:solidFill>
              <a:uFillTx/>
            </a:endParaRPr>
          </a:p>
          <a:p>
            <a:r>
              <a:rPr lang="en-US" altLang="zh-CN" sz="3600" dirty="0"/>
              <a:t>  3</a:t>
            </a:r>
            <a:r>
              <a:rPr lang="zh-CN" altLang="en-US" sz="3600" dirty="0"/>
              <a:t>、</a:t>
            </a:r>
            <a:r>
              <a:rPr lang="en-US" altLang="zh-CN" sz="3600" dirty="0"/>
              <a:t>keil</a:t>
            </a:r>
            <a:r>
              <a:rPr lang="zh-CN" altLang="en-US" sz="3600" dirty="0"/>
              <a:t>工程的建立及编译</a:t>
            </a:r>
          </a:p>
          <a:p>
            <a:r>
              <a:rPr lang="zh-CN" altLang="en-US" sz="3600" dirty="0"/>
              <a:t> 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4</a:t>
            </a:r>
            <a:r>
              <a:rPr lang="zh-CN" altLang="en-US" dirty="0">
                <a:solidFill>
                  <a:schemeClr val="accent2"/>
                </a:solidFill>
              </a:rPr>
              <a:t>、试验箱的实用，下载芯片为</a:t>
            </a:r>
            <a:r>
              <a:rPr lang="en-US" altLang="zh-CN" dirty="0">
                <a:solidFill>
                  <a:schemeClr val="accent2"/>
                </a:solidFill>
              </a:rPr>
              <a:t>12C5A60S2</a:t>
            </a:r>
            <a:r>
              <a:rPr lang="zh-CN" altLang="en-US" dirty="0">
                <a:solidFill>
                  <a:schemeClr val="accent2"/>
                </a:solidFill>
                <a:uFillTx/>
              </a:rPr>
              <a:t>（不要记成仿真的</a:t>
            </a:r>
            <a:r>
              <a:rPr lang="en-US" altLang="zh-CN" dirty="0">
                <a:solidFill>
                  <a:schemeClr val="accent2"/>
                </a:solidFill>
                <a:uFillTx/>
              </a:rPr>
              <a:t>AT89C51)</a:t>
            </a:r>
            <a:r>
              <a:rPr lang="zh-CN" altLang="en-US" dirty="0">
                <a:solidFill>
                  <a:schemeClr val="accent2"/>
                </a:solidFill>
              </a:rPr>
              <a:t>，下载过程为找</a:t>
            </a:r>
            <a:r>
              <a:rPr lang="en-US" altLang="zh-CN" dirty="0">
                <a:solidFill>
                  <a:schemeClr val="accent2"/>
                </a:solidFill>
              </a:rPr>
              <a:t>USB</a:t>
            </a:r>
            <a:r>
              <a:rPr lang="zh-CN" altLang="en-US" dirty="0">
                <a:solidFill>
                  <a:schemeClr val="accent2"/>
                </a:solidFill>
              </a:rPr>
              <a:t>口、打开</a:t>
            </a:r>
            <a:r>
              <a:rPr lang="en-US" altLang="zh-CN" dirty="0">
                <a:solidFill>
                  <a:schemeClr val="accent2"/>
                </a:solidFill>
              </a:rPr>
              <a:t>HEX</a:t>
            </a:r>
            <a:r>
              <a:rPr lang="zh-CN" altLang="en-US" dirty="0">
                <a:solidFill>
                  <a:schemeClr val="accent2"/>
                </a:solidFill>
              </a:rPr>
              <a:t>、点下载、断电、开电、等待下载完成</a:t>
            </a:r>
            <a:r>
              <a:rPr lang="zh-CN" altLang="en-US" dirty="0" smtClean="0">
                <a:solidFill>
                  <a:schemeClr val="accent2"/>
                </a:solidFill>
              </a:rPr>
              <a:t>。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文本框 29702"/>
          <p:cNvSpPr txBox="1"/>
          <p:nvPr/>
        </p:nvSpPr>
        <p:spPr>
          <a:xfrm>
            <a:off x="587375" y="514350"/>
            <a:ext cx="7645400" cy="64516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zh-CN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二章总结：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、对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32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个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IO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口的总结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4785" y="1569085"/>
            <a:ext cx="8449945" cy="375348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第一功能；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均可以作为普通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IO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口使用，在做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IO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口使用时，输出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开关断开，输出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开关闭合。输入时要先设置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zh-CN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作为普通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IO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口使用，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P0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内部无上拉电阻，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P1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P2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P3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内部有上拉电阻，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P0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口使用时要外加上拉电阻。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口作为总线使用时内部有上拉，不用外加电阻。</a:t>
            </a: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0240" y="415925"/>
            <a:ext cx="7645400" cy="54775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第二功能；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口无第二功能。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口第二功能是片外扩展地址总线的低八位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A0-A7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及数据线的八位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D0-D7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51CPU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的是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8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位的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CPU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DB=D0-D7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  <a:sym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楷体_GB2312" pitchFamily="49" charset="-122"/>
                <a:sym typeface="+mn-ea"/>
              </a:rPr>
              <a:t>P2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  <a:sym typeface="+mn-ea"/>
              </a:rPr>
              <a:t>口第二功能是片外扩展地址总线的高八位</a:t>
            </a:r>
            <a:r>
              <a:rPr lang="en-US" altLang="zh-CN" dirty="0">
                <a:solidFill>
                  <a:srgbClr val="FF0000"/>
                </a:solidFill>
                <a:ea typeface="楷体_GB2312" pitchFamily="49" charset="-122"/>
                <a:sym typeface="+mn-ea"/>
              </a:rPr>
              <a:t>A8-A15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  <a:sym typeface="+mn-ea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P3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口第二功能是通信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根，中断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根，定时计数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根，总线扩展读写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根。后续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个章节。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51CPU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AB=A0-A15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根最大扩展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64k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0000H-----FFFFH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，即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个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到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个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的组合。</a:t>
            </a:r>
          </a:p>
        </p:txBody>
      </p:sp>
    </p:spTree>
  </p:cSld>
  <p:clrMapOvr>
    <a:masterClrMapping/>
  </p:clrMapOvr>
  <p:transition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08DA9F4269C445BE9FC895DE6A19481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 rot="5400000">
            <a:off x="6712585" y="-97155"/>
            <a:ext cx="2155190" cy="2536825"/>
          </a:xfrm>
          <a:prstGeom prst="rect">
            <a:avLst/>
          </a:prstGeom>
        </p:spPr>
      </p:pic>
      <p:sp>
        <p:nvSpPr>
          <p:cNvPr id="29703" name="文本框 29702"/>
          <p:cNvSpPr txBox="1"/>
          <p:nvPr/>
        </p:nvSpPr>
        <p:spPr>
          <a:xfrm>
            <a:off x="749300" y="0"/>
            <a:ext cx="7645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第一功能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IO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口的说明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641350"/>
            <a:ext cx="9058910" cy="612394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、本质上相当于一个开关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、输出及输入：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输出如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P1__0=1;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开关断开，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如果悬空是高电平。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如果有电路，电平由外电路决定（内部电阻与外电路等效电阻分压）。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输出如</a:t>
            </a:r>
            <a:r>
              <a:rPr lang="en-US" altLang="zh-CN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P1__0=0;  </a:t>
            </a:r>
            <a:r>
              <a:rPr lang="zh-CN" altLang="en-US" dirty="0">
                <a:solidFill>
                  <a:schemeClr val="tx1"/>
                </a:solidFill>
                <a:ea typeface="楷体_GB2312" pitchFamily="49" charset="-122"/>
                <a:sym typeface="+mn-ea"/>
              </a:rPr>
              <a:t>开关闭合输出低电平。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输入时，要先设置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，把开关断开，读引脚 电平，  如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a=P1;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、内部上拉电阻，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口无。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、问题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P1=0xff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；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a=P1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；   请问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是什么数？第一句话把开关断开，第二句话外部输入内部，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引脚数据由外面所接电路决定，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a=X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，如果悬空是高电平。</a:t>
            </a:r>
          </a:p>
        </p:txBody>
      </p:sp>
    </p:spTree>
  </p:cSld>
  <p:clrMapOvr>
    <a:masterClrMapping/>
  </p:clrMapOvr>
  <p:transition>
    <p:blinds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61,&quot;width&quot;:501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650469956"/>
  <p:tag name="KSO_WM_UNIT_PLACING_PICTURE_USER_VIEWPORT" val="{&quot;height&quot;:9180,&quot;width&quot;:1224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93645700"/>
  <p:tag name="KSO_WM_UNIT_PLACING_PICTURE_USER_VIEWPORT" val="{&quot;height&quot;:9495,&quot;width&quot;:13665}"/>
</p:tagLst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诗情画意">
  <a:themeElements>
    <a:clrScheme name="">
      <a:dk1>
        <a:srgbClr val="007A77"/>
      </a:dk1>
      <a:lt1>
        <a:srgbClr val="FFFFFF"/>
      </a:lt1>
      <a:dk2>
        <a:srgbClr val="003399"/>
      </a:dk2>
      <a:lt2>
        <a:srgbClr val="C0C0C0"/>
      </a:lt2>
      <a:accent1>
        <a:srgbClr val="EBF7FF"/>
      </a:accent1>
      <a:accent2>
        <a:srgbClr val="3366FF"/>
      </a:accent2>
      <a:accent3>
        <a:srgbClr val="FFFFFF"/>
      </a:accent3>
      <a:accent4>
        <a:srgbClr val="006866"/>
      </a:accent4>
      <a:accent5>
        <a:srgbClr val="F3FAFF"/>
      </a:accent5>
      <a:accent6>
        <a:srgbClr val="2D5BE5"/>
      </a:accent6>
      <a:hlink>
        <a:srgbClr val="DC5900"/>
      </a:hlink>
      <a:folHlink>
        <a:srgbClr val="7979A5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866"/>
        </a:accent4>
        <a:accent5>
          <a:srgbClr val="F3FAFF"/>
        </a:accent5>
        <a:accent6>
          <a:srgbClr val="2D5BE5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1A3"/>
        </a:accent4>
        <a:accent5>
          <a:srgbClr val="F2FAFF"/>
        </a:accent5>
        <a:accent6>
          <a:srgbClr val="DE84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9F2EB"/>
        </a:accent3>
        <a:accent4>
          <a:srgbClr val="4F4F77"/>
        </a:accent4>
        <a:accent5>
          <a:srgbClr val="FFFFEB"/>
        </a:accent5>
        <a:accent6>
          <a:srgbClr val="2D89E5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757"/>
        </a:accent4>
        <a:accent5>
          <a:srgbClr val="FFFFE2"/>
        </a:accent5>
        <a:accent6>
          <a:srgbClr val="E55B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F"/>
        </a:accent4>
        <a:accent5>
          <a:srgbClr val="E6EFEA"/>
        </a:accent5>
        <a:accent6>
          <a:srgbClr val="2D5BE5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783"/>
        </a:accent4>
        <a:accent5>
          <a:srgbClr val="EFEFEF"/>
        </a:accent5>
        <a:accent6>
          <a:srgbClr val="2D89E5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EFEFFF"/>
        </a:accent3>
        <a:accent4>
          <a:srgbClr val="AF2A00"/>
        </a:accent4>
        <a:accent5>
          <a:srgbClr val="F0EFF4"/>
        </a:accent5>
        <a:accent6>
          <a:srgbClr val="005BB7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E"/>
        </a:accent3>
        <a:accent4>
          <a:srgbClr val="000083"/>
        </a:accent4>
        <a:accent5>
          <a:srgbClr val="F2F2F2"/>
        </a:accent5>
        <a:accent6>
          <a:srgbClr val="9F62A1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3870</Words>
  <Application>Microsoft Office PowerPoint</Application>
  <PresentationFormat>全屏显示(4:3)</PresentationFormat>
  <Paragraphs>299</Paragraphs>
  <Slides>48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8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默认设计模板</vt:lpstr>
      <vt:lpstr>暗香扑面</vt:lpstr>
      <vt:lpstr>1_默认设计模板</vt:lpstr>
      <vt:lpstr>诗情画意</vt:lpstr>
      <vt:lpstr>2_默认设计模板</vt:lpstr>
      <vt:lpstr>3_默认设计模板</vt:lpstr>
      <vt:lpstr>4_默认设计模板</vt:lpstr>
      <vt:lpstr>1_暗香扑面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5章；I/O口及数码管显示器</vt:lpstr>
      <vt:lpstr>h g f e d c b a 0 0 0 0 0 1 1 0</vt:lpstr>
      <vt:lpstr>幻灯片 29</vt:lpstr>
      <vt:lpstr>幻灯片 30</vt:lpstr>
      <vt:lpstr>五章、二点注意事项</vt:lpstr>
      <vt:lpstr>六七章总结：</vt:lpstr>
      <vt:lpstr>幻灯片 33</vt:lpstr>
      <vt:lpstr>幻灯片 34</vt:lpstr>
      <vt:lpstr>8章：总结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单片机P0口地址和数据分离电路</vt:lpstr>
      <vt:lpstr>AD、DA原理物理意义</vt:lpstr>
      <vt:lpstr>幻灯片 47</vt:lpstr>
      <vt:lpstr>总结</vt:lpstr>
    </vt:vector>
  </TitlesOfParts>
  <Company>zhaolhx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吕慧显</dc:creator>
  <cp:lastModifiedBy>Administrator</cp:lastModifiedBy>
  <cp:revision>410</cp:revision>
  <dcterms:created xsi:type="dcterms:W3CDTF">2001-10-07T09:51:00Z</dcterms:created>
  <dcterms:modified xsi:type="dcterms:W3CDTF">2021-06-07T04:30:23Z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  <property fmtid="{D5CDD505-2E9C-101B-9397-08002B2CF9AE}" pid="3" name="KSOSaveFontToCloudKey">
    <vt:lpwstr>896982014_btnclosed</vt:lpwstr>
  </property>
</Properties>
</file>